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8" r:id="rId5"/>
    <p:sldId id="277" r:id="rId6"/>
    <p:sldId id="259" r:id="rId7"/>
    <p:sldId id="278" r:id="rId8"/>
    <p:sldId id="269" r:id="rId9"/>
    <p:sldId id="301" r:id="rId10"/>
    <p:sldId id="302" r:id="rId11"/>
    <p:sldId id="289" r:id="rId12"/>
    <p:sldId id="292" r:id="rId13"/>
    <p:sldId id="295" r:id="rId14"/>
    <p:sldId id="309" r:id="rId15"/>
    <p:sldId id="303" r:id="rId16"/>
    <p:sldId id="310" r:id="rId17"/>
    <p:sldId id="311" r:id="rId18"/>
    <p:sldId id="306" r:id="rId19"/>
    <p:sldId id="307" r:id="rId20"/>
    <p:sldId id="308" r:id="rId21"/>
    <p:sldId id="304" r:id="rId22"/>
    <p:sldId id="274" r:id="rId23"/>
    <p:sldId id="283" r:id="rId24"/>
    <p:sldId id="284" r:id="rId25"/>
    <p:sldId id="262"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 THEODORE" initials="WT" lastIdx="5" clrIdx="0"/>
  <p:cmAuthor id="1" name="ROSENTHAL HANNAH" initials="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E5A"/>
    <a:srgbClr val="B7DB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24805-4784-477D-D495-E5E926E14B8C}" v="13" dt="2023-01-18T19:36:15.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0" d="100"/>
          <a:sy n="100" d="100"/>
        </p:scale>
        <p:origin x="1308" y="7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4503"/>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64503"/>
          </a:xfrm>
          <a:prstGeom prst="rect">
            <a:avLst/>
          </a:prstGeom>
        </p:spPr>
        <p:txBody>
          <a:bodyPr vert="horz" lIns="90443" tIns="45222" rIns="90443" bIns="45222" rtlCol="0"/>
          <a:lstStyle>
            <a:lvl1pPr algn="r">
              <a:defRPr sz="1200"/>
            </a:lvl1pPr>
          </a:lstStyle>
          <a:p>
            <a:fld id="{501604D2-0DF4-4A32-B196-D8A9BE5CE142}" type="datetimeFigureOut">
              <a:rPr lang="en-US" smtClean="0"/>
              <a:t>1/19/2023</a:t>
            </a:fld>
            <a:endParaRPr lang="en-US"/>
          </a:p>
        </p:txBody>
      </p:sp>
      <p:sp>
        <p:nvSpPr>
          <p:cNvPr id="4" name="Footer Placeholder 3"/>
          <p:cNvSpPr>
            <a:spLocks noGrp="1"/>
          </p:cNvSpPr>
          <p:nvPr>
            <p:ph type="ftr" sz="quarter" idx="2"/>
          </p:nvPr>
        </p:nvSpPr>
        <p:spPr>
          <a:xfrm>
            <a:off x="0" y="8830312"/>
            <a:ext cx="2971697" cy="464503"/>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4503"/>
          </a:xfrm>
          <a:prstGeom prst="rect">
            <a:avLst/>
          </a:prstGeom>
        </p:spPr>
        <p:txBody>
          <a:bodyPr vert="horz" lIns="90443" tIns="45222" rIns="90443" bIns="45222" rtlCol="0" anchor="b"/>
          <a:lstStyle>
            <a:lvl1pPr algn="r">
              <a:defRPr sz="1200"/>
            </a:lvl1pPr>
          </a:lstStyle>
          <a:p>
            <a:fld id="{557CBE41-33EE-437F-845D-6C4C5DFAA78E}"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7" tIns="46153" rIns="92307" bIns="46153" rtlCol="0"/>
          <a:lstStyle>
            <a:lvl1pPr algn="r">
              <a:defRPr sz="1200"/>
            </a:lvl1pPr>
          </a:lstStyle>
          <a:p>
            <a:fld id="{2D4D2341-5412-4220-9FD6-D2CA1D1761C6}" type="datetimeFigureOut">
              <a:rPr lang="en-US" smtClean="0"/>
              <a:t>1/19/2023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7" tIns="46153" rIns="92307" bIns="46153" rtlCol="0" anchor="b"/>
          <a:lstStyle>
            <a:lvl1pPr algn="r">
              <a:defRPr sz="1200"/>
            </a:lvl1pPr>
          </a:lstStyle>
          <a:p>
            <a:fld id="{A602E810-9372-4A81-8EBB-4F83C6A46DF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02E810-9372-4A81-8EBB-4F83C6A46DF8}" type="slidenum">
              <a:rPr lang="en-US" smtClean="0"/>
              <a:t>7</a:t>
            </a:fld>
            <a:endParaRPr lang="en-US"/>
          </a:p>
        </p:txBody>
      </p:sp>
    </p:spTree>
    <p:extLst>
      <p:ext uri="{BB962C8B-B14F-4D97-AF65-F5344CB8AC3E}">
        <p14:creationId xmlns:p14="http://schemas.microsoft.com/office/powerpoint/2010/main" val="3756057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chemeClr val="bg1">
              <a:lumMod val="95000"/>
            </a:schemeClr>
          </a:solidFill>
          <a:ln>
            <a:noFill/>
          </a:ln>
        </p:spPr>
        <p:txBody>
          <a:bodyPr/>
          <a:lstStyle>
            <a:lvl1pPr marL="0" indent="0">
              <a:buNone/>
              <a:defRPr sz="3200">
                <a:solidFill>
                  <a:schemeClr val="bg1">
                    <a:lumMod val="75000"/>
                  </a:schemeClr>
                </a:solidFill>
              </a:defRPr>
            </a:lvl1pPr>
          </a:lstStyle>
          <a:p>
            <a:r>
              <a:rPr kumimoji="0" lang="en-US" dirty="0"/>
              <a:t>Click icon to add picture</a:t>
            </a:r>
          </a:p>
        </p:txBody>
      </p:sp>
      <p:sp>
        <p:nvSpPr>
          <p:cNvPr id="11" name="Rectangle 10"/>
          <p:cNvSpPr/>
          <p:nvPr userDrawn="1"/>
        </p:nvSpPr>
        <p:spPr bwMode="white">
          <a:xfrm rot="5400000">
            <a:off x="2414587" y="3357563"/>
            <a:ext cx="6858000" cy="142874"/>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p:spPr>
        <p:txBody>
          <a:bodyPr/>
          <a:lstStyle>
            <a:lvl1pPr algn="r">
              <a:defRPr>
                <a:solidFill>
                  <a:schemeClr val="tx2"/>
                </a:solidFill>
              </a:defRPr>
            </a:lvl1pPr>
          </a:lstStyle>
          <a:p>
            <a:endParaRPr lang="en-US" dirty="0"/>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4360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F4914-8BA0-4DE2-940A-7EBDFC4325F5}" type="datetimeFigureOut">
              <a:rPr lang="en-US" smtClean="0"/>
              <a:t>1/19/2023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1673D77-75BC-424E-BFFA-F0B1EFAD03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userDrawn="1"/>
        </p:nvSpPr>
        <p:spPr bwMode="white">
          <a:xfrm rot="5400000">
            <a:off x="4767262" y="3357563"/>
            <a:ext cx="6858000" cy="142874"/>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bwMode="white">
          <a:xfrm rot="5400000">
            <a:off x="5319712" y="3033712"/>
            <a:ext cx="6858000" cy="790576"/>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3" y="6371423"/>
            <a:ext cx="6831997" cy="365125"/>
          </a:xfrm>
        </p:spPr>
        <p:txBody>
          <a:bodyPr/>
          <a:lstStyle>
            <a:lvl1pPr algn="r">
              <a:defRPr>
                <a:solidFill>
                  <a:schemeClr val="tx2"/>
                </a:solidFill>
              </a:defRPr>
            </a:lvl1pPr>
          </a:lstStyle>
          <a:p>
            <a:endParaRPr lang="en-US" dirty="0"/>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7066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3F4914-8BA0-4DE2-940A-7EBDFC4325F5}"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fld id="{51673D77-75BC-424E-BFFA-F0B1EFAD03D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C3F4914-8BA0-4DE2-940A-7EBDFC4325F5}" type="datetimeFigureOut">
              <a:rPr lang="en-US" smtClean="0"/>
              <a:t>1/19/2023</a:t>
            </a:fld>
            <a:endParaRPr lang="en-US" dirty="0"/>
          </a:p>
        </p:txBody>
      </p:sp>
      <p:sp>
        <p:nvSpPr>
          <p:cNvPr id="10" name="Slide Number Placeholder 9"/>
          <p:cNvSpPr>
            <a:spLocks noGrp="1"/>
          </p:cNvSpPr>
          <p:nvPr>
            <p:ph type="sldNum" sz="quarter" idx="16"/>
          </p:nvPr>
        </p:nvSpPr>
        <p:spPr/>
        <p:txBody>
          <a:bodyPr rtlCol="0"/>
          <a:lstStyle/>
          <a:p>
            <a:fld id="{51673D77-75BC-424E-BFFA-F0B1EFAD03D4}" type="slidenum">
              <a:rPr lang="en-US" smtClean="0"/>
              <a:t>‹#›</a:t>
            </a:fld>
            <a:endParaRPr lang="en-US"/>
          </a:p>
        </p:txBody>
      </p:sp>
      <p:sp>
        <p:nvSpPr>
          <p:cNvPr id="12" name="Footer Placeholder 11"/>
          <p:cNvSpPr>
            <a:spLocks noGrp="1"/>
          </p:cNvSpPr>
          <p:nvPr>
            <p:ph type="ftr" sz="quarter" idx="17"/>
          </p:nvPr>
        </p:nvSpPr>
        <p:spPr>
          <a:xfrm>
            <a:off x="1609725" y="6248206"/>
            <a:ext cx="4420958" cy="365125"/>
          </a:xfr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C3F4914-8BA0-4DE2-940A-7EBDFC4325F5}" type="datetimeFigureOut">
              <a:rPr lang="en-US" smtClean="0"/>
              <a:t>1/19/2023</a:t>
            </a:fld>
            <a:endParaRPr lang="en-US"/>
          </a:p>
        </p:txBody>
      </p:sp>
      <p:sp>
        <p:nvSpPr>
          <p:cNvPr id="12" name="Slide Number Placeholder 11"/>
          <p:cNvSpPr>
            <a:spLocks noGrp="1"/>
          </p:cNvSpPr>
          <p:nvPr>
            <p:ph type="sldNum" sz="quarter" idx="16"/>
          </p:nvPr>
        </p:nvSpPr>
        <p:spPr>
          <a:solidFill>
            <a:srgbClr val="B7DB57"/>
          </a:solidFill>
        </p:spPr>
        <p:txBody>
          <a:bodyPr rtlCol="0"/>
          <a:lstStyle/>
          <a:p>
            <a:fld id="{51673D77-75BC-424E-BFFA-F0B1EFAD03D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3F4914-8BA0-4DE2-940A-7EBDFC4325F5}"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p:spPr>
        <p:txBody>
          <a:bodyPr/>
          <a:lstStyle/>
          <a:p>
            <a:fld id="{BC3F4914-8BA0-4DE2-940A-7EBDFC4325F5}" type="datetimeFigureOut">
              <a:rPr lang="en-US" smtClean="0"/>
              <a:t>1/19/2023</a:t>
            </a:fld>
            <a:endParaRPr lang="en-US"/>
          </a:p>
        </p:txBody>
      </p:sp>
      <p:sp>
        <p:nvSpPr>
          <p:cNvPr id="3" name="Footer Placeholder 2"/>
          <p:cNvSpPr>
            <a:spLocks noGrp="1"/>
          </p:cNvSpPr>
          <p:nvPr>
            <p:ph type="ftr" sz="quarter" idx="11"/>
          </p:nvPr>
        </p:nvSpPr>
        <p:spPr>
          <a:xfrm>
            <a:off x="2743199" y="6248206"/>
            <a:ext cx="4182833" cy="365125"/>
          </a:xfrm>
        </p:spPr>
        <p:txBody>
          <a:bodyPr/>
          <a:lstStyle/>
          <a:p>
            <a:endParaRPr lang="en-US" dirty="0"/>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C3F4914-8BA0-4DE2-940A-7EBDFC4325F5}"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C3F4914-8BA0-4DE2-940A-7EBDFC4325F5}"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73D77-75BC-424E-BFFA-F0B1EFAD03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3F4914-8BA0-4DE2-940A-7EBDFC4325F5}" type="datetimeFigureOut">
              <a:rPr lang="en-US" smtClean="0"/>
              <a:t>1/19/2023</a:t>
            </a:fld>
            <a:endParaRPr lang="en-US"/>
          </a:p>
        </p:txBody>
      </p:sp>
      <p:sp>
        <p:nvSpPr>
          <p:cNvPr id="3" name="Footer Placeholder 2"/>
          <p:cNvSpPr>
            <a:spLocks noGrp="1"/>
          </p:cNvSpPr>
          <p:nvPr>
            <p:ph type="ftr" sz="quarter" idx="3"/>
          </p:nvPr>
        </p:nvSpPr>
        <p:spPr>
          <a:xfrm>
            <a:off x="1847849" y="6248206"/>
            <a:ext cx="418283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673D77-75BC-424E-BFFA-F0B1EFAD03D4}" type="slidenum">
              <a:rPr lang="en-US" smtClean="0"/>
              <a:t>‹#›</a:t>
            </a:fld>
            <a:endParaRPr lang="en-US" dirty="0"/>
          </a:p>
        </p:txBody>
      </p:sp>
      <p:sp>
        <p:nvSpPr>
          <p:cNvPr id="11" name="Rectangle 10"/>
          <p:cNvSpPr/>
          <p:nvPr userDrawn="1"/>
        </p:nvSpPr>
        <p:spPr>
          <a:xfrm>
            <a:off x="0" y="5997976"/>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606" y="6119238"/>
            <a:ext cx="1685925" cy="62305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003E5A"/>
        </a:buClr>
        <a:buSzPct val="60000"/>
        <a:buFont typeface="Wingdings" panose="05000000000000000000"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003E5A"/>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003E5A"/>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003E5A"/>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003E5A"/>
        </a:buClr>
        <a:buSzPct val="65000"/>
        <a:buFont typeface="Wingdings" panose="05000000000000000000" pitchFamily="2" charset="2"/>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nafsa.org/ie-magazine/2020/8/4/strategies-countering-unconscious-bias-classro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https://encrypted-tbn0.gstatic.com/images?q=tbn:ANd9GcS4tGFCFPkoa05IbQurJIoOwLV7FLxXY0h08_pQJE0Y3youWG0W0ieP&amp;usqp=CAU"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bisapps.wistia.com/medias/rnkz23b2x3"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59"/>
            <a:ext cx="7493876" cy="1032641"/>
          </a:xfrm>
        </p:spPr>
        <p:txBody>
          <a:bodyPr>
            <a:normAutofit/>
          </a:bodyPr>
          <a:lstStyle/>
          <a:p>
            <a:pPr algn="ctr"/>
            <a:br>
              <a:rPr lang="en-US" dirty="0"/>
            </a:br>
            <a:endParaRPr lang="en-US" dirty="0"/>
          </a:p>
        </p:txBody>
      </p:sp>
      <p:sp>
        <p:nvSpPr>
          <p:cNvPr id="3" name="Subtitle 2"/>
          <p:cNvSpPr>
            <a:spLocks noGrp="1"/>
          </p:cNvSpPr>
          <p:nvPr>
            <p:ph type="subTitle" idx="1"/>
          </p:nvPr>
        </p:nvSpPr>
        <p:spPr>
          <a:xfrm>
            <a:off x="929317" y="3429000"/>
            <a:ext cx="6469773" cy="2845676"/>
          </a:xfrm>
        </p:spPr>
        <p:txBody>
          <a:bodyPr>
            <a:noAutofit/>
          </a:bodyPr>
          <a:lstStyle/>
          <a:p>
            <a:pPr algn="ctr"/>
            <a:endParaRPr lang="en-US" sz="1000" dirty="0"/>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904" y="1621053"/>
            <a:ext cx="2915976" cy="2915976"/>
          </a:xfrm>
          <a:prstGeom prst="rect">
            <a:avLst/>
          </a:prstGeom>
        </p:spPr>
      </p:pic>
      <p:pic>
        <p:nvPicPr>
          <p:cNvPr id="6" name="Picture 2">
            <a:extLst>
              <a:ext uri="{FF2B5EF4-FFF2-40B4-BE49-F238E27FC236}">
                <a16:creationId xmlns:a16="http://schemas.microsoft.com/office/drawing/2014/main" id="{B632D254-5A63-3186-CF1C-A201C4CD3702}"/>
              </a:ext>
            </a:extLst>
          </p:cNvPr>
          <p:cNvPicPr>
            <a:picLocks noChangeAspect="1" noChangeArrowheads="1"/>
          </p:cNvPicPr>
          <p:nvPr/>
        </p:nvPicPr>
        <p:blipFill>
          <a:blip r:embed="rId3" cstate="print"/>
          <a:srcRect/>
          <a:stretch>
            <a:fillRect/>
          </a:stretch>
        </p:blipFill>
        <p:spPr bwMode="auto">
          <a:xfrm>
            <a:off x="284595" y="4707588"/>
            <a:ext cx="2434108" cy="640080"/>
          </a:xfrm>
          <a:prstGeom prst="rect">
            <a:avLst/>
          </a:prstGeom>
          <a:noFill/>
          <a:ln w="9525">
            <a:noFill/>
            <a:miter lim="800000"/>
            <a:headEnd/>
            <a:tailEnd/>
          </a:ln>
          <a:effectLst/>
        </p:spPr>
      </p:pic>
      <p:pic>
        <p:nvPicPr>
          <p:cNvPr id="7" name="Picture 3" descr="C:\Users\Family\Downloads\SIU_stem_ed_rgb209-wht.png">
            <a:extLst>
              <a:ext uri="{FF2B5EF4-FFF2-40B4-BE49-F238E27FC236}">
                <a16:creationId xmlns:a16="http://schemas.microsoft.com/office/drawing/2014/main" id="{0E2E1CC5-A7FA-770C-7B83-35DED925C11E}"/>
              </a:ext>
            </a:extLst>
          </p:cNvPr>
          <p:cNvPicPr>
            <a:picLocks noChangeAspect="1" noChangeArrowheads="1"/>
          </p:cNvPicPr>
          <p:nvPr/>
        </p:nvPicPr>
        <p:blipFill>
          <a:blip r:embed="rId4" cstate="print"/>
          <a:srcRect/>
          <a:stretch>
            <a:fillRect/>
          </a:stretch>
        </p:blipFill>
        <p:spPr bwMode="auto">
          <a:xfrm>
            <a:off x="2933195" y="4794981"/>
            <a:ext cx="2139697" cy="548640"/>
          </a:xfrm>
          <a:prstGeom prst="rect">
            <a:avLst/>
          </a:prstGeom>
          <a:noFill/>
        </p:spPr>
      </p:pic>
      <p:pic>
        <p:nvPicPr>
          <p:cNvPr id="8" name="Picture 3" descr="A picture containing text, tableware, plate, dishware&#10;&#10;Description automatically generated">
            <a:extLst>
              <a:ext uri="{FF2B5EF4-FFF2-40B4-BE49-F238E27FC236}">
                <a16:creationId xmlns:a16="http://schemas.microsoft.com/office/drawing/2014/main" id="{49AEAD22-DE7B-6C2E-BDC6-07FCB5C1D97D}"/>
              </a:ext>
            </a:extLst>
          </p:cNvPr>
          <p:cNvPicPr>
            <a:picLocks noChangeAspect="1"/>
          </p:cNvPicPr>
          <p:nvPr/>
        </p:nvPicPr>
        <p:blipFill>
          <a:blip r:embed="rId5"/>
          <a:stretch>
            <a:fillRect/>
          </a:stretch>
        </p:blipFill>
        <p:spPr>
          <a:xfrm>
            <a:off x="5353924" y="4759648"/>
            <a:ext cx="2724985" cy="552687"/>
          </a:xfrm>
          <a:prstGeom prst="rect">
            <a:avLst/>
          </a:prstGeom>
        </p:spPr>
      </p:pic>
    </p:spTree>
    <p:extLst>
      <p:ext uri="{BB962C8B-B14F-4D97-AF65-F5344CB8AC3E}">
        <p14:creationId xmlns:p14="http://schemas.microsoft.com/office/powerpoint/2010/main" val="3892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2C36-B0FE-99B1-250A-8CC9068CC0F6}"/>
              </a:ext>
            </a:extLst>
          </p:cNvPr>
          <p:cNvSpPr>
            <a:spLocks noGrp="1"/>
          </p:cNvSpPr>
          <p:nvPr>
            <p:ph type="title"/>
          </p:nvPr>
        </p:nvSpPr>
        <p:spPr/>
        <p:txBody>
          <a:bodyPr>
            <a:normAutofit/>
          </a:bodyPr>
          <a:lstStyle/>
          <a:p>
            <a:r>
              <a:rPr lang="en-US" dirty="0"/>
              <a:t>Discipline disparities continued</a:t>
            </a:r>
          </a:p>
        </p:txBody>
      </p:sp>
      <p:sp>
        <p:nvSpPr>
          <p:cNvPr id="3" name="Content Placeholder 2">
            <a:extLst>
              <a:ext uri="{FF2B5EF4-FFF2-40B4-BE49-F238E27FC236}">
                <a16:creationId xmlns:a16="http://schemas.microsoft.com/office/drawing/2014/main" id="{D1E4770F-B584-3F04-D69C-F521777FE519}"/>
              </a:ext>
            </a:extLst>
          </p:cNvPr>
          <p:cNvSpPr>
            <a:spLocks noGrp="1"/>
          </p:cNvSpPr>
          <p:nvPr>
            <p:ph sz="quarter" idx="1"/>
          </p:nvPr>
        </p:nvSpPr>
        <p:spPr/>
        <p:txBody>
          <a:bodyPr>
            <a:normAutofit lnSpcReduction="10000"/>
          </a:bodyPr>
          <a:lstStyle/>
          <a:p>
            <a:pPr marL="0" indent="0">
              <a:buNone/>
            </a:pPr>
            <a:r>
              <a:rPr lang="en-US" b="1" dirty="0"/>
              <a:t>Rethinking discipline of students with disabilities:</a:t>
            </a:r>
          </a:p>
          <a:p>
            <a:r>
              <a:rPr lang="en-US" dirty="0"/>
              <a:t>Using data and creating accountability mechanisms</a:t>
            </a:r>
          </a:p>
          <a:p>
            <a:r>
              <a:rPr lang="en-US" dirty="0"/>
              <a:t>Soliciting and centralizing marginalized voices</a:t>
            </a:r>
          </a:p>
          <a:p>
            <a:r>
              <a:rPr lang="en-US" dirty="0"/>
              <a:t>Deploying effective, equitable, and </a:t>
            </a:r>
            <a:br>
              <a:rPr lang="en-US" dirty="0"/>
            </a:br>
            <a:r>
              <a:rPr lang="en-US" dirty="0"/>
              <a:t>relationship-centered practices</a:t>
            </a:r>
          </a:p>
          <a:p>
            <a:endParaRPr lang="en-US" dirty="0"/>
          </a:p>
          <a:p>
            <a:pPr marL="0" indent="0">
              <a:buNone/>
            </a:pPr>
            <a:r>
              <a:rPr lang="en-US" sz="2200" dirty="0">
                <a:solidFill>
                  <a:srgbClr val="222222"/>
                </a:solidFill>
              </a:rPr>
              <a:t>Johnson, M., &amp; </a:t>
            </a:r>
            <a:r>
              <a:rPr lang="en-US" sz="2200" dirty="0" err="1">
                <a:solidFill>
                  <a:srgbClr val="222222"/>
                </a:solidFill>
              </a:rPr>
              <a:t>Fenning</a:t>
            </a:r>
            <a:r>
              <a:rPr lang="en-US" sz="2200" dirty="0">
                <a:solidFill>
                  <a:srgbClr val="222222"/>
                </a:solidFill>
              </a:rPr>
              <a:t>, P. (2022). Rethinking discipline of students 	with disabilities: A path forward for research, policy, and 	practice (p. 194-207) P. </a:t>
            </a:r>
            <a:r>
              <a:rPr lang="en-US" sz="2200" dirty="0" err="1">
                <a:solidFill>
                  <a:srgbClr val="222222"/>
                </a:solidFill>
              </a:rPr>
              <a:t>F</a:t>
            </a:r>
            <a:r>
              <a:rPr lang="en-US" sz="2200" b="0" i="0" dirty="0" err="1">
                <a:solidFill>
                  <a:srgbClr val="222222"/>
                </a:solidFill>
                <a:effectLst/>
              </a:rPr>
              <a:t>enning</a:t>
            </a:r>
            <a:r>
              <a:rPr lang="en-US" sz="2200" b="0" i="0" dirty="0">
                <a:solidFill>
                  <a:srgbClr val="222222"/>
                </a:solidFill>
                <a:effectLst/>
              </a:rPr>
              <a:t>, &amp; M. Johnson (Eds.). 	</a:t>
            </a:r>
            <a:r>
              <a:rPr lang="en-US" sz="2200" b="0" i="1" dirty="0">
                <a:solidFill>
                  <a:srgbClr val="222222"/>
                </a:solidFill>
                <a:effectLst/>
              </a:rPr>
              <a:t>Discipline disparities among students with disabilities: 	Creating equitable environments</a:t>
            </a:r>
            <a:r>
              <a:rPr lang="en-US" sz="2200" b="0" i="0" dirty="0">
                <a:solidFill>
                  <a:srgbClr val="222222"/>
                </a:solidFill>
                <a:effectLst/>
              </a:rPr>
              <a:t>. Teachers College Press.</a:t>
            </a:r>
            <a:endParaRPr lang="en-US" sz="2200" dirty="0"/>
          </a:p>
          <a:p>
            <a:pPr marL="0" indent="0">
              <a:buNone/>
            </a:pPr>
            <a:endParaRPr lang="en-US" dirty="0"/>
          </a:p>
        </p:txBody>
      </p:sp>
    </p:spTree>
    <p:extLst>
      <p:ext uri="{BB962C8B-B14F-4D97-AF65-F5344CB8AC3E}">
        <p14:creationId xmlns:p14="http://schemas.microsoft.com/office/powerpoint/2010/main" val="271091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2C36-B0FE-99B1-250A-8CC9068CC0F6}"/>
              </a:ext>
            </a:extLst>
          </p:cNvPr>
          <p:cNvSpPr>
            <a:spLocks noGrp="1"/>
          </p:cNvSpPr>
          <p:nvPr>
            <p:ph type="title"/>
          </p:nvPr>
        </p:nvSpPr>
        <p:spPr/>
        <p:txBody>
          <a:bodyPr>
            <a:normAutofit fontScale="90000"/>
          </a:bodyPr>
          <a:lstStyle/>
          <a:p>
            <a:r>
              <a:rPr lang="en-US" dirty="0"/>
              <a:t>Discipline disparities </a:t>
            </a:r>
            <a:r>
              <a:rPr lang="en-US" sz="3600" dirty="0"/>
              <a:t>(</a:t>
            </a:r>
            <a:r>
              <a:rPr lang="en-US" sz="3600" dirty="0" err="1"/>
              <a:t>Fenning</a:t>
            </a:r>
            <a:r>
              <a:rPr lang="en-US" sz="3600" dirty="0"/>
              <a:t> &amp; Johnson, 2022) </a:t>
            </a:r>
            <a:r>
              <a:rPr lang="en-US" dirty="0"/>
              <a:t>continued</a:t>
            </a:r>
          </a:p>
        </p:txBody>
      </p:sp>
      <p:sp>
        <p:nvSpPr>
          <p:cNvPr id="3" name="Content Placeholder 2">
            <a:extLst>
              <a:ext uri="{FF2B5EF4-FFF2-40B4-BE49-F238E27FC236}">
                <a16:creationId xmlns:a16="http://schemas.microsoft.com/office/drawing/2014/main" id="{D1E4770F-B584-3F04-D69C-F521777FE519}"/>
              </a:ext>
            </a:extLst>
          </p:cNvPr>
          <p:cNvSpPr>
            <a:spLocks noGrp="1"/>
          </p:cNvSpPr>
          <p:nvPr>
            <p:ph sz="quarter" idx="1"/>
          </p:nvPr>
        </p:nvSpPr>
        <p:spPr/>
        <p:txBody>
          <a:bodyPr>
            <a:normAutofit/>
          </a:bodyPr>
          <a:lstStyle/>
          <a:p>
            <a:pPr marL="0" indent="0">
              <a:buNone/>
            </a:pPr>
            <a:r>
              <a:rPr lang="en-US" b="1" dirty="0"/>
              <a:t>Rethinking discipline of students with disabilities with the following recommendations:</a:t>
            </a:r>
          </a:p>
          <a:p>
            <a:r>
              <a:rPr lang="en-US" dirty="0"/>
              <a:t>Increased focus on prevention</a:t>
            </a:r>
          </a:p>
          <a:p>
            <a:r>
              <a:rPr lang="en-US" dirty="0"/>
              <a:t>Create a meaningful and culturally responsive tiered continuum of supports (link with MTSS)</a:t>
            </a:r>
          </a:p>
          <a:p>
            <a:r>
              <a:rPr lang="en-US" dirty="0"/>
              <a:t>Equip educators to meet students’ needs (PD)</a:t>
            </a:r>
          </a:p>
          <a:p>
            <a:pPr lvl="1"/>
            <a:r>
              <a:rPr lang="en-US" dirty="0"/>
              <a:t>Reexamine discipline referral processes</a:t>
            </a:r>
          </a:p>
          <a:p>
            <a:pPr lvl="1"/>
            <a:r>
              <a:rPr lang="en-US" dirty="0"/>
              <a:t>Review FBA procedures</a:t>
            </a:r>
          </a:p>
          <a:p>
            <a:pPr lvl="1"/>
            <a:r>
              <a:rPr lang="en-US" dirty="0"/>
              <a:t>Review and revise BIPs</a:t>
            </a:r>
          </a:p>
          <a:p>
            <a:endParaRPr lang="en-US" dirty="0"/>
          </a:p>
          <a:p>
            <a:pPr marL="0" indent="0">
              <a:buNone/>
            </a:pPr>
            <a:endParaRPr lang="en-US" dirty="0"/>
          </a:p>
        </p:txBody>
      </p:sp>
    </p:spTree>
    <p:extLst>
      <p:ext uri="{BB962C8B-B14F-4D97-AF65-F5344CB8AC3E}">
        <p14:creationId xmlns:p14="http://schemas.microsoft.com/office/powerpoint/2010/main" val="413194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3FD9-6E6A-B465-5FEC-CE9C738204D1}"/>
              </a:ext>
            </a:extLst>
          </p:cNvPr>
          <p:cNvSpPr>
            <a:spLocks noGrp="1"/>
          </p:cNvSpPr>
          <p:nvPr>
            <p:ph type="title"/>
          </p:nvPr>
        </p:nvSpPr>
        <p:spPr/>
        <p:txBody>
          <a:bodyPr>
            <a:noAutofit/>
          </a:bodyPr>
          <a:lstStyle/>
          <a:p>
            <a:r>
              <a:rPr lang="en-US" sz="3600" i="0" dirty="0">
                <a:solidFill>
                  <a:srgbClr val="173A64"/>
                </a:solidFill>
                <a:effectLst/>
                <a:latin typeface="+mn-lt"/>
              </a:rPr>
              <a:t>Strategies for Countering </a:t>
            </a:r>
            <a:br>
              <a:rPr lang="en-US" sz="3600" i="0" dirty="0">
                <a:solidFill>
                  <a:srgbClr val="173A64"/>
                </a:solidFill>
                <a:effectLst/>
                <a:latin typeface="+mn-lt"/>
              </a:rPr>
            </a:br>
            <a:r>
              <a:rPr lang="en-US" sz="3600" i="0" dirty="0">
                <a:solidFill>
                  <a:srgbClr val="173A64"/>
                </a:solidFill>
                <a:effectLst/>
                <a:latin typeface="+mn-lt"/>
              </a:rPr>
              <a:t>Unconscious Bias in the Classroom</a:t>
            </a:r>
            <a:endParaRPr lang="en-US" sz="3600" dirty="0"/>
          </a:p>
        </p:txBody>
      </p:sp>
      <p:sp>
        <p:nvSpPr>
          <p:cNvPr id="3" name="Content Placeholder 2">
            <a:extLst>
              <a:ext uri="{FF2B5EF4-FFF2-40B4-BE49-F238E27FC236}">
                <a16:creationId xmlns:a16="http://schemas.microsoft.com/office/drawing/2014/main" id="{D31DEE77-C325-6B54-074A-611F28456EF5}"/>
              </a:ext>
            </a:extLst>
          </p:cNvPr>
          <p:cNvSpPr>
            <a:spLocks noGrp="1"/>
          </p:cNvSpPr>
          <p:nvPr>
            <p:ph sz="quarter" idx="1"/>
          </p:nvPr>
        </p:nvSpPr>
        <p:spPr/>
        <p:txBody>
          <a:bodyPr>
            <a:normAutofit fontScale="92500" lnSpcReduction="10000"/>
          </a:bodyPr>
          <a:lstStyle/>
          <a:p>
            <a:r>
              <a:rPr lang="en-US" b="1" dirty="0"/>
              <a:t>Inquiry</a:t>
            </a:r>
            <a:r>
              <a:rPr lang="en-US" dirty="0"/>
              <a:t>: ask questions for greater understanding</a:t>
            </a:r>
          </a:p>
          <a:p>
            <a:r>
              <a:rPr lang="en-US" b="1" dirty="0"/>
              <a:t>Framing</a:t>
            </a:r>
            <a:r>
              <a:rPr lang="en-US" dirty="0"/>
              <a:t>: examine issues from multiple perspectives</a:t>
            </a:r>
          </a:p>
          <a:p>
            <a:r>
              <a:rPr lang="en-US" b="1" dirty="0"/>
              <a:t>Dialogue</a:t>
            </a:r>
            <a:r>
              <a:rPr lang="en-US" dirty="0"/>
              <a:t>: engage in conversations to build knowledge, tolerance, and acceptance</a:t>
            </a:r>
          </a:p>
          <a:p>
            <a:r>
              <a:rPr lang="en-US" b="1" dirty="0"/>
              <a:t>Reflection</a:t>
            </a:r>
            <a:r>
              <a:rPr lang="en-US" dirty="0"/>
              <a:t>: willingness to change our perspectives </a:t>
            </a:r>
            <a:br>
              <a:rPr lang="en-US" dirty="0"/>
            </a:br>
            <a:r>
              <a:rPr lang="en-US" dirty="0"/>
              <a:t>and actions</a:t>
            </a:r>
          </a:p>
          <a:p>
            <a:r>
              <a:rPr lang="en-US" b="1" dirty="0"/>
              <a:t>Action</a:t>
            </a:r>
            <a:r>
              <a:rPr lang="en-US" dirty="0"/>
              <a:t>: use what is learned to counter bias</a:t>
            </a:r>
          </a:p>
          <a:p>
            <a:pPr marL="0" indent="0">
              <a:buNone/>
            </a:pPr>
            <a:endParaRPr lang="en-US" sz="1200" dirty="0"/>
          </a:p>
          <a:p>
            <a:pPr marL="0" indent="0">
              <a:buNone/>
            </a:pPr>
            <a:r>
              <a:rPr lang="en-US" sz="2400" dirty="0"/>
              <a:t>Adapted from </a:t>
            </a:r>
            <a:r>
              <a:rPr lang="en-US" sz="2400" dirty="0">
                <a:hlinkClick r:id="rId2"/>
              </a:rPr>
              <a:t>https://www.nafsa.org/ie-magazine/2020/8/4/strategies-countering-unconscious-bias-classroom</a:t>
            </a:r>
            <a:r>
              <a:rPr lang="en-US" sz="2400" dirty="0"/>
              <a:t> </a:t>
            </a:r>
          </a:p>
        </p:txBody>
      </p:sp>
    </p:spTree>
    <p:extLst>
      <p:ext uri="{BB962C8B-B14F-4D97-AF65-F5344CB8AC3E}">
        <p14:creationId xmlns:p14="http://schemas.microsoft.com/office/powerpoint/2010/main" val="335705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8098-3C00-C5B8-8A17-005824BC9EEB}"/>
              </a:ext>
            </a:extLst>
          </p:cNvPr>
          <p:cNvSpPr>
            <a:spLocks noGrp="1"/>
          </p:cNvSpPr>
          <p:nvPr>
            <p:ph type="title"/>
          </p:nvPr>
        </p:nvSpPr>
        <p:spPr/>
        <p:txBody>
          <a:bodyPr/>
          <a:lstStyle/>
          <a:p>
            <a:r>
              <a:rPr lang="en-US" dirty="0"/>
              <a:t>Social validity</a:t>
            </a:r>
          </a:p>
        </p:txBody>
      </p:sp>
      <p:sp>
        <p:nvSpPr>
          <p:cNvPr id="3" name="Content Placeholder 2">
            <a:extLst>
              <a:ext uri="{FF2B5EF4-FFF2-40B4-BE49-F238E27FC236}">
                <a16:creationId xmlns:a16="http://schemas.microsoft.com/office/drawing/2014/main" id="{0CB2479F-FC27-504B-C815-11EFAF2C0B06}"/>
              </a:ext>
            </a:extLst>
          </p:cNvPr>
          <p:cNvSpPr>
            <a:spLocks noGrp="1"/>
          </p:cNvSpPr>
          <p:nvPr>
            <p:ph sz="quarter" idx="1"/>
          </p:nvPr>
        </p:nvSpPr>
        <p:spPr>
          <a:xfrm>
            <a:off x="388883" y="1600200"/>
            <a:ext cx="8377165" cy="4495800"/>
          </a:xfrm>
        </p:spPr>
        <p:txBody>
          <a:bodyPr>
            <a:normAutofit fontScale="77500" lnSpcReduction="20000"/>
          </a:bodyPr>
          <a:lstStyle/>
          <a:p>
            <a:pPr marL="0" indent="0">
              <a:buNone/>
            </a:pPr>
            <a:r>
              <a:rPr lang="en-US" dirty="0"/>
              <a:t>An additional factor to consider related to bias and determining ways </a:t>
            </a:r>
            <a:br>
              <a:rPr lang="en-US" dirty="0"/>
            </a:br>
            <a:r>
              <a:rPr lang="en-US" dirty="0"/>
              <a:t>to address it is social validity, which is a behavioral concept. </a:t>
            </a:r>
          </a:p>
          <a:p>
            <a:pPr marL="0" indent="0">
              <a:buNone/>
            </a:pPr>
            <a:r>
              <a:rPr lang="en-US" dirty="0"/>
              <a:t>A few definitions to consider:</a:t>
            </a:r>
          </a:p>
          <a:p>
            <a:r>
              <a:rPr lang="en-US" b="0" i="0" dirty="0">
                <a:solidFill>
                  <a:srgbClr val="2E2E2E"/>
                </a:solidFill>
                <a:effectLst/>
                <a:latin typeface="NexusSans"/>
              </a:rPr>
              <a:t>Social validity refers to the </a:t>
            </a:r>
            <a:r>
              <a:rPr lang="en-US" b="1" i="0" dirty="0">
                <a:solidFill>
                  <a:srgbClr val="2E2E2E"/>
                </a:solidFill>
                <a:effectLst/>
                <a:latin typeface="NexusSans"/>
              </a:rPr>
              <a:t>social significance of intervention goals, social acceptability of intervention procedures, and social importance of their effects.</a:t>
            </a:r>
          </a:p>
          <a:p>
            <a:r>
              <a:rPr lang="en-US" b="0" i="0" dirty="0">
                <a:solidFill>
                  <a:srgbClr val="2E2E2E"/>
                </a:solidFill>
                <a:effectLst/>
                <a:latin typeface="NexusSans"/>
              </a:rPr>
              <a:t>Social validity is concerned with </a:t>
            </a:r>
            <a:r>
              <a:rPr lang="en-US" b="1" i="0" dirty="0">
                <a:solidFill>
                  <a:srgbClr val="2E2E2E"/>
                </a:solidFill>
                <a:effectLst/>
                <a:latin typeface="NexusSans"/>
              </a:rPr>
              <a:t>measuring the impact of treatment goals, procedures, and effects on not only the direct recipients </a:t>
            </a:r>
            <a:br>
              <a:rPr lang="en-US" b="1" i="0" dirty="0">
                <a:solidFill>
                  <a:srgbClr val="2E2E2E"/>
                </a:solidFill>
                <a:effectLst/>
                <a:latin typeface="NexusSans"/>
              </a:rPr>
            </a:br>
            <a:r>
              <a:rPr lang="en-US" b="1" i="0" dirty="0">
                <a:solidFill>
                  <a:srgbClr val="2E2E2E"/>
                </a:solidFill>
                <a:effectLst/>
                <a:latin typeface="NexusSans"/>
              </a:rPr>
              <a:t>of treatment but also on others that may indirectly influenced by the treatment. </a:t>
            </a:r>
            <a:r>
              <a:rPr lang="en-US" b="0" i="0" dirty="0">
                <a:solidFill>
                  <a:srgbClr val="2E2E2E"/>
                </a:solidFill>
                <a:effectLst/>
                <a:latin typeface="NexusSans"/>
              </a:rPr>
              <a:t>Social validity assessment frequently incorporates treatment mediators, family members, friends, peer groups, etc. </a:t>
            </a:r>
            <a:br>
              <a:rPr lang="en-US" b="0" i="0" dirty="0">
                <a:solidFill>
                  <a:srgbClr val="2E2E2E"/>
                </a:solidFill>
                <a:effectLst/>
                <a:latin typeface="NexusSans"/>
              </a:rPr>
            </a:br>
            <a:r>
              <a:rPr lang="en-US" b="0" i="0" dirty="0">
                <a:solidFill>
                  <a:srgbClr val="2E2E2E"/>
                </a:solidFill>
                <a:effectLst/>
                <a:latin typeface="NexusSans"/>
              </a:rPr>
              <a:t>This inclusion in social validity assessment offers a method for measuring and </a:t>
            </a:r>
            <a:r>
              <a:rPr lang="en-US" b="1" i="0" dirty="0">
                <a:solidFill>
                  <a:srgbClr val="2E2E2E"/>
                </a:solidFill>
                <a:effectLst/>
                <a:latin typeface="NexusSans"/>
              </a:rPr>
              <a:t>ensuring that the welfare of others is considered </a:t>
            </a:r>
            <a:br>
              <a:rPr lang="en-US" b="1" i="0" dirty="0">
                <a:solidFill>
                  <a:srgbClr val="2E2E2E"/>
                </a:solidFill>
                <a:effectLst/>
                <a:latin typeface="NexusSans"/>
              </a:rPr>
            </a:br>
            <a:r>
              <a:rPr lang="en-US" b="1" i="0" dirty="0">
                <a:solidFill>
                  <a:srgbClr val="2E2E2E"/>
                </a:solidFill>
                <a:effectLst/>
                <a:latin typeface="NexusSans"/>
              </a:rPr>
              <a:t>in treatment programs.</a:t>
            </a:r>
            <a:endParaRPr lang="en-US" b="1" dirty="0"/>
          </a:p>
        </p:txBody>
      </p:sp>
    </p:spTree>
    <p:extLst>
      <p:ext uri="{BB962C8B-B14F-4D97-AF65-F5344CB8AC3E}">
        <p14:creationId xmlns:p14="http://schemas.microsoft.com/office/powerpoint/2010/main" val="117071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E3A6-214B-CAAB-0E58-4AF920C61906}"/>
              </a:ext>
            </a:extLst>
          </p:cNvPr>
          <p:cNvSpPr>
            <a:spLocks noGrp="1"/>
          </p:cNvSpPr>
          <p:nvPr>
            <p:ph type="title"/>
          </p:nvPr>
        </p:nvSpPr>
        <p:spPr/>
        <p:txBody>
          <a:bodyPr/>
          <a:lstStyle/>
          <a:p>
            <a:r>
              <a:rPr lang="en-US" dirty="0"/>
              <a:t>Social validity continued</a:t>
            </a:r>
          </a:p>
        </p:txBody>
      </p:sp>
      <p:sp>
        <p:nvSpPr>
          <p:cNvPr id="3" name="Content Placeholder 2">
            <a:extLst>
              <a:ext uri="{FF2B5EF4-FFF2-40B4-BE49-F238E27FC236}">
                <a16:creationId xmlns:a16="http://schemas.microsoft.com/office/drawing/2014/main" id="{F0B9D92C-0A46-0546-86F5-7651FCE6C5BF}"/>
              </a:ext>
            </a:extLst>
          </p:cNvPr>
          <p:cNvSpPr>
            <a:spLocks noGrp="1"/>
          </p:cNvSpPr>
          <p:nvPr>
            <p:ph sz="quarter" idx="1"/>
          </p:nvPr>
        </p:nvSpPr>
        <p:spPr>
          <a:xfrm>
            <a:off x="483476" y="1600200"/>
            <a:ext cx="8282572" cy="4495800"/>
          </a:xfrm>
        </p:spPr>
        <p:txBody>
          <a:bodyPr/>
          <a:lstStyle/>
          <a:p>
            <a:pPr marL="0" indent="0">
              <a:buNone/>
            </a:pPr>
            <a:r>
              <a:rPr lang="en-US" dirty="0"/>
              <a:t>Need to consider how a strategy, technique, process etc. favored or adopted by one or more individuals may not be socially valid for others who are involved in addressing student behavior concerns such as</a:t>
            </a:r>
          </a:p>
          <a:p>
            <a:r>
              <a:rPr lang="en-US" dirty="0"/>
              <a:t>FBAs: a data collection method</a:t>
            </a:r>
          </a:p>
          <a:p>
            <a:r>
              <a:rPr lang="en-US" dirty="0"/>
              <a:t>BIPs: an intervention to teach replacement behavior</a:t>
            </a:r>
          </a:p>
          <a:p>
            <a:r>
              <a:rPr lang="en-US" dirty="0"/>
              <a:t>Collaboration with/across team members</a:t>
            </a:r>
          </a:p>
          <a:p>
            <a:r>
              <a:rPr lang="en-US" dirty="0"/>
              <a:t>Collaboration with parents and families</a:t>
            </a:r>
          </a:p>
        </p:txBody>
      </p:sp>
    </p:spTree>
    <p:extLst>
      <p:ext uri="{BB962C8B-B14F-4D97-AF65-F5344CB8AC3E}">
        <p14:creationId xmlns:p14="http://schemas.microsoft.com/office/powerpoint/2010/main" val="42203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64C9-A668-0B6C-D70D-3B7DEF7B165A}"/>
              </a:ext>
            </a:extLst>
          </p:cNvPr>
          <p:cNvSpPr>
            <a:spLocks noGrp="1"/>
          </p:cNvSpPr>
          <p:nvPr>
            <p:ph type="title"/>
          </p:nvPr>
        </p:nvSpPr>
        <p:spPr/>
        <p:txBody>
          <a:bodyPr>
            <a:noAutofit/>
          </a:bodyPr>
          <a:lstStyle/>
          <a:p>
            <a:r>
              <a:rPr lang="en-US" sz="3200" dirty="0"/>
              <a:t>Items from the Assessment of Culturally </a:t>
            </a:r>
            <a:br>
              <a:rPr lang="en-US" sz="3200" dirty="0"/>
            </a:br>
            <a:r>
              <a:rPr lang="en-US" sz="3200" dirty="0"/>
              <a:t>and Contextually Relevant Supports (</a:t>
            </a:r>
            <a:r>
              <a:rPr lang="en-US" sz="3200" dirty="0" err="1"/>
              <a:t>ACCReS</a:t>
            </a:r>
            <a:r>
              <a:rPr lang="en-US" sz="3200" dirty="0"/>
              <a:t>) </a:t>
            </a:r>
          </a:p>
        </p:txBody>
      </p:sp>
      <p:sp>
        <p:nvSpPr>
          <p:cNvPr id="3" name="Content Placeholder 2">
            <a:extLst>
              <a:ext uri="{FF2B5EF4-FFF2-40B4-BE49-F238E27FC236}">
                <a16:creationId xmlns:a16="http://schemas.microsoft.com/office/drawing/2014/main" id="{9867A018-0BC9-080E-A98B-E7AAC3937B0D}"/>
              </a:ext>
            </a:extLst>
          </p:cNvPr>
          <p:cNvSpPr>
            <a:spLocks noGrp="1"/>
          </p:cNvSpPr>
          <p:nvPr>
            <p:ph sz="quarter" idx="1"/>
          </p:nvPr>
        </p:nvSpPr>
        <p:spPr/>
        <p:txBody>
          <a:bodyPr/>
          <a:lstStyle/>
          <a:p>
            <a:pPr marL="0" indent="0">
              <a:buNone/>
            </a:pPr>
            <a:r>
              <a:rPr lang="en-US" dirty="0"/>
              <a:t>Equitable Classroom Practices (13 items)</a:t>
            </a:r>
          </a:p>
          <a:p>
            <a:pPr marL="0" indent="0">
              <a:buNone/>
            </a:pPr>
            <a:r>
              <a:rPr lang="en-US" dirty="0"/>
              <a:t>6. I engage in more positive interactions </a:t>
            </a:r>
            <a:br>
              <a:rPr lang="en-US" dirty="0"/>
            </a:br>
            <a:r>
              <a:rPr lang="en-US" dirty="0"/>
              <a:t>with students than negative interactions.</a:t>
            </a:r>
          </a:p>
          <a:p>
            <a:pPr marL="0" indent="0">
              <a:buNone/>
            </a:pPr>
            <a:r>
              <a:rPr lang="en-US" dirty="0"/>
              <a:t>7. I am consistent and fair when it comes to discipline.</a:t>
            </a:r>
          </a:p>
          <a:p>
            <a:pPr marL="0" indent="0">
              <a:buNone/>
            </a:pPr>
            <a:r>
              <a:rPr lang="en-US" dirty="0"/>
              <a:t>9. I explicitly teach students about my expectations for classroom behavior.</a:t>
            </a:r>
          </a:p>
          <a:p>
            <a:pPr marL="0" indent="0">
              <a:buNone/>
            </a:pPr>
            <a:r>
              <a:rPr lang="en-US" dirty="0"/>
              <a:t>12. I deliver praise equitably in my classroom.</a:t>
            </a:r>
          </a:p>
        </p:txBody>
      </p:sp>
      <p:sp>
        <p:nvSpPr>
          <p:cNvPr id="4" name="AutoShape 2" descr="University of Massachusetts Boston">
            <a:extLst>
              <a:ext uri="{FF2B5EF4-FFF2-40B4-BE49-F238E27FC236}">
                <a16:creationId xmlns:a16="http://schemas.microsoft.com/office/drawing/2014/main" id="{02EB1316-7B0C-06F0-FDAE-9199501284E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University of Massachusetts Boston">
            <a:extLst>
              <a:ext uri="{FF2B5EF4-FFF2-40B4-BE49-F238E27FC236}">
                <a16:creationId xmlns:a16="http://schemas.microsoft.com/office/drawing/2014/main" id="{C643DB20-BD09-B8F4-7060-5419DFD48EE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UMass Boston Logo Blue">
            <a:extLst>
              <a:ext uri="{FF2B5EF4-FFF2-40B4-BE49-F238E27FC236}">
                <a16:creationId xmlns:a16="http://schemas.microsoft.com/office/drawing/2014/main" id="{2A1AFE87-449B-AC88-9CD2-F11087229E49}"/>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10">
            <a:extLst>
              <a:ext uri="{FF2B5EF4-FFF2-40B4-BE49-F238E27FC236}">
                <a16:creationId xmlns:a16="http://schemas.microsoft.com/office/drawing/2014/main" id="{4A79830E-ADBD-8039-6DA2-4F32DE20B8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3" descr="Icon&#10;&#10;Description automatically generated">
            <a:extLst>
              <a:ext uri="{FF2B5EF4-FFF2-40B4-BE49-F238E27FC236}">
                <a16:creationId xmlns:a16="http://schemas.microsoft.com/office/drawing/2014/main" id="{6BC38863-B13C-9BFC-BB16-C742D8718A8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96048" y="1807779"/>
            <a:ext cx="1270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93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64C9-A668-0B6C-D70D-3B7DEF7B165A}"/>
              </a:ext>
            </a:extLst>
          </p:cNvPr>
          <p:cNvSpPr>
            <a:spLocks noGrp="1"/>
          </p:cNvSpPr>
          <p:nvPr>
            <p:ph type="title"/>
          </p:nvPr>
        </p:nvSpPr>
        <p:spPr/>
        <p:txBody>
          <a:bodyPr>
            <a:noAutofit/>
          </a:bodyPr>
          <a:lstStyle/>
          <a:p>
            <a:r>
              <a:rPr lang="en-US" dirty="0" err="1"/>
              <a:t>ACCReS</a:t>
            </a:r>
            <a:r>
              <a:rPr lang="en-US" dirty="0"/>
              <a:t> continued </a:t>
            </a:r>
          </a:p>
        </p:txBody>
      </p:sp>
      <p:sp>
        <p:nvSpPr>
          <p:cNvPr id="3" name="Content Placeholder 2">
            <a:extLst>
              <a:ext uri="{FF2B5EF4-FFF2-40B4-BE49-F238E27FC236}">
                <a16:creationId xmlns:a16="http://schemas.microsoft.com/office/drawing/2014/main" id="{9867A018-0BC9-080E-A98B-E7AAC3937B0D}"/>
              </a:ext>
            </a:extLst>
          </p:cNvPr>
          <p:cNvSpPr>
            <a:spLocks noGrp="1"/>
          </p:cNvSpPr>
          <p:nvPr>
            <p:ph sz="quarter" idx="1"/>
          </p:nvPr>
        </p:nvSpPr>
        <p:spPr>
          <a:xfrm>
            <a:off x="462455" y="1600200"/>
            <a:ext cx="8303593" cy="4495800"/>
          </a:xfrm>
        </p:spPr>
        <p:txBody>
          <a:bodyPr>
            <a:normAutofit fontScale="92500" lnSpcReduction="10000"/>
          </a:bodyPr>
          <a:lstStyle/>
          <a:p>
            <a:pPr marL="0" indent="0">
              <a:buNone/>
            </a:pPr>
            <a:r>
              <a:rPr lang="en-US" dirty="0"/>
              <a:t>Consideration of Culture and Context (11 items)</a:t>
            </a:r>
          </a:p>
          <a:p>
            <a:pPr marL="0" indent="0">
              <a:buNone/>
            </a:pPr>
            <a:r>
              <a:rPr lang="en-US" dirty="0"/>
              <a:t>5. I understand that behavior may be context specific (e.g., different behaviors may be more appropriate at home or school).</a:t>
            </a:r>
          </a:p>
          <a:p>
            <a:pPr marL="0" indent="0">
              <a:buNone/>
            </a:pPr>
            <a:r>
              <a:rPr lang="en-US" dirty="0"/>
              <a:t>7. I self-assess my cultural biases regularly.</a:t>
            </a:r>
          </a:p>
          <a:p>
            <a:pPr marL="0" indent="0">
              <a:buNone/>
            </a:pPr>
            <a:r>
              <a:rPr lang="en-US" dirty="0"/>
              <a:t>8. I understand that some students are at risk for being disproportionally excluded from the learning environment (e.g., sent to the office, suspended, expelled). </a:t>
            </a:r>
          </a:p>
          <a:p>
            <a:pPr marL="0" indent="0">
              <a:buNone/>
            </a:pPr>
            <a:r>
              <a:rPr lang="en-US" dirty="0"/>
              <a:t>11. I know where to find information about culturally and contextually relevant behavior management practices. </a:t>
            </a:r>
          </a:p>
        </p:txBody>
      </p:sp>
    </p:spTree>
    <p:extLst>
      <p:ext uri="{BB962C8B-B14F-4D97-AF65-F5344CB8AC3E}">
        <p14:creationId xmlns:p14="http://schemas.microsoft.com/office/powerpoint/2010/main" val="228231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64C9-A668-0B6C-D70D-3B7DEF7B165A}"/>
              </a:ext>
            </a:extLst>
          </p:cNvPr>
          <p:cNvSpPr>
            <a:spLocks noGrp="1"/>
          </p:cNvSpPr>
          <p:nvPr>
            <p:ph type="title"/>
          </p:nvPr>
        </p:nvSpPr>
        <p:spPr/>
        <p:txBody>
          <a:bodyPr>
            <a:noAutofit/>
          </a:bodyPr>
          <a:lstStyle/>
          <a:p>
            <a:r>
              <a:rPr lang="en-US" dirty="0" err="1"/>
              <a:t>ACCReS</a:t>
            </a:r>
            <a:r>
              <a:rPr lang="en-US" dirty="0"/>
              <a:t> continued </a:t>
            </a:r>
          </a:p>
        </p:txBody>
      </p:sp>
      <p:sp>
        <p:nvSpPr>
          <p:cNvPr id="3" name="Content Placeholder 2">
            <a:extLst>
              <a:ext uri="{FF2B5EF4-FFF2-40B4-BE49-F238E27FC236}">
                <a16:creationId xmlns:a16="http://schemas.microsoft.com/office/drawing/2014/main" id="{9867A018-0BC9-080E-A98B-E7AAC3937B0D}"/>
              </a:ext>
            </a:extLst>
          </p:cNvPr>
          <p:cNvSpPr>
            <a:spLocks noGrp="1"/>
          </p:cNvSpPr>
          <p:nvPr>
            <p:ph sz="quarter" idx="1"/>
          </p:nvPr>
        </p:nvSpPr>
        <p:spPr/>
        <p:txBody>
          <a:bodyPr>
            <a:normAutofit lnSpcReduction="10000"/>
          </a:bodyPr>
          <a:lstStyle/>
          <a:p>
            <a:pPr marL="0" indent="0">
              <a:buNone/>
            </a:pPr>
            <a:r>
              <a:rPr lang="en-US" dirty="0"/>
              <a:t>Accessing Information and Support (11 items)</a:t>
            </a:r>
          </a:p>
          <a:p>
            <a:pPr marL="0" indent="0">
              <a:buNone/>
            </a:pPr>
            <a:r>
              <a:rPr lang="en-US" dirty="0"/>
              <a:t>1. I ask families to help define my classroom expectations. </a:t>
            </a:r>
          </a:p>
          <a:p>
            <a:pPr marL="0" indent="0">
              <a:buNone/>
            </a:pPr>
            <a:r>
              <a:rPr lang="en-US" dirty="0"/>
              <a:t>7. I request the resources (e.g., time, staff training) </a:t>
            </a:r>
            <a:br>
              <a:rPr lang="en-US" dirty="0"/>
            </a:br>
            <a:r>
              <a:rPr lang="en-US" dirty="0"/>
              <a:t>I need to implement culturally and contextually relevant behavior support.</a:t>
            </a:r>
          </a:p>
          <a:p>
            <a:pPr marL="0" indent="0">
              <a:buNone/>
            </a:pPr>
            <a:r>
              <a:rPr lang="en-US" dirty="0"/>
              <a:t>8. I meet with support personnel (e.g., instructional coaches, lead teachers, consultants) to help me consider cultural and contextual factors that might affect how I support students’ behavior. </a:t>
            </a:r>
          </a:p>
        </p:txBody>
      </p:sp>
    </p:spTree>
    <p:extLst>
      <p:ext uri="{BB962C8B-B14F-4D97-AF65-F5344CB8AC3E}">
        <p14:creationId xmlns:p14="http://schemas.microsoft.com/office/powerpoint/2010/main" val="160517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0635-FFB2-EE0C-FB03-F2C393661480}"/>
              </a:ext>
            </a:extLst>
          </p:cNvPr>
          <p:cNvSpPr>
            <a:spLocks noGrp="1"/>
          </p:cNvSpPr>
          <p:nvPr>
            <p:ph type="title"/>
          </p:nvPr>
        </p:nvSpPr>
        <p:spPr/>
        <p:txBody>
          <a:bodyPr>
            <a:noAutofit/>
          </a:bodyPr>
          <a:lstStyle/>
          <a:p>
            <a:r>
              <a:rPr lang="en-US" sz="3200" dirty="0"/>
              <a:t>Poll #2: How likely are you to now focus on </a:t>
            </a:r>
            <a:br>
              <a:rPr lang="en-US" sz="3200" dirty="0"/>
            </a:br>
            <a:r>
              <a:rPr lang="en-US" sz="3200" dirty="0"/>
              <a:t>one or more </a:t>
            </a:r>
            <a:r>
              <a:rPr lang="en-US" sz="3200" dirty="0" err="1"/>
              <a:t>ACCReS</a:t>
            </a:r>
            <a:r>
              <a:rPr lang="en-US" sz="3200" dirty="0"/>
              <a:t> items in your practice?</a:t>
            </a:r>
          </a:p>
        </p:txBody>
      </p:sp>
      <p:sp>
        <p:nvSpPr>
          <p:cNvPr id="3" name="Content Placeholder 2">
            <a:extLst>
              <a:ext uri="{FF2B5EF4-FFF2-40B4-BE49-F238E27FC236}">
                <a16:creationId xmlns:a16="http://schemas.microsoft.com/office/drawing/2014/main" id="{C8F011D0-6A1F-67E1-C795-CE95585DDA73}"/>
              </a:ext>
            </a:extLst>
          </p:cNvPr>
          <p:cNvSpPr>
            <a:spLocks noGrp="1"/>
          </p:cNvSpPr>
          <p:nvPr>
            <p:ph sz="quarter" idx="1"/>
          </p:nvPr>
        </p:nvSpPr>
        <p:spPr/>
        <p:txBody>
          <a:bodyPr>
            <a:normAutofit/>
          </a:bodyPr>
          <a:lstStyle/>
          <a:p>
            <a:pPr marL="0" indent="0">
              <a:buNone/>
            </a:pPr>
            <a:r>
              <a:rPr lang="en-US" sz="2800" dirty="0">
                <a:effectLst/>
              </a:rPr>
              <a:t>1. Not likely</a:t>
            </a:r>
          </a:p>
          <a:p>
            <a:pPr marL="0" indent="0">
              <a:buNone/>
            </a:pPr>
            <a:r>
              <a:rPr lang="en-US" sz="2800" dirty="0">
                <a:effectLst/>
              </a:rPr>
              <a:t>2. A little likely</a:t>
            </a:r>
          </a:p>
          <a:p>
            <a:pPr marL="0" indent="0">
              <a:buNone/>
            </a:pPr>
            <a:r>
              <a:rPr lang="en-US" sz="2800" dirty="0">
                <a:effectLst/>
              </a:rPr>
              <a:t>3. Neutral</a:t>
            </a:r>
          </a:p>
          <a:p>
            <a:pPr marL="0" indent="0">
              <a:buNone/>
            </a:pPr>
            <a:r>
              <a:rPr lang="en-US" sz="2800" dirty="0"/>
              <a:t>4. Somewhat likely</a:t>
            </a:r>
          </a:p>
          <a:p>
            <a:pPr marL="0" indent="0">
              <a:buNone/>
            </a:pPr>
            <a:r>
              <a:rPr lang="en-US" sz="2800" dirty="0">
                <a:effectLst/>
              </a:rPr>
              <a:t>5. Very likely</a:t>
            </a:r>
          </a:p>
          <a:p>
            <a:pPr marL="0" indent="0">
              <a:buNone/>
            </a:pPr>
            <a:endParaRPr lang="en-US" sz="2000" dirty="0"/>
          </a:p>
        </p:txBody>
      </p:sp>
      <p:pic>
        <p:nvPicPr>
          <p:cNvPr id="5" name="Picture 4" descr="Shape&#10;&#10;Description automatically generated">
            <a:extLst>
              <a:ext uri="{FF2B5EF4-FFF2-40B4-BE49-F238E27FC236}">
                <a16:creationId xmlns:a16="http://schemas.microsoft.com/office/drawing/2014/main" id="{DBB104B3-9293-AE78-1214-B6225DE7F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566" y="1592317"/>
            <a:ext cx="2718676" cy="2378842"/>
          </a:xfrm>
          <a:prstGeom prst="rect">
            <a:avLst/>
          </a:prstGeom>
        </p:spPr>
      </p:pic>
    </p:spTree>
    <p:extLst>
      <p:ext uri="{BB962C8B-B14F-4D97-AF65-F5344CB8AC3E}">
        <p14:creationId xmlns:p14="http://schemas.microsoft.com/office/powerpoint/2010/main" val="126031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853B-AD1B-F17A-FD13-0D9273343A90}"/>
              </a:ext>
            </a:extLst>
          </p:cNvPr>
          <p:cNvSpPr>
            <a:spLocks noGrp="1"/>
          </p:cNvSpPr>
          <p:nvPr>
            <p:ph type="title"/>
          </p:nvPr>
        </p:nvSpPr>
        <p:spPr/>
        <p:txBody>
          <a:bodyPr/>
          <a:lstStyle/>
          <a:p>
            <a:r>
              <a:rPr lang="en-US" dirty="0"/>
              <a:t>Action plan</a:t>
            </a:r>
          </a:p>
        </p:txBody>
      </p:sp>
      <p:sp>
        <p:nvSpPr>
          <p:cNvPr id="3" name="Content Placeholder 2">
            <a:extLst>
              <a:ext uri="{FF2B5EF4-FFF2-40B4-BE49-F238E27FC236}">
                <a16:creationId xmlns:a16="http://schemas.microsoft.com/office/drawing/2014/main" id="{D95B905A-A0B7-43C8-C31D-CA95CE9DC413}"/>
              </a:ext>
            </a:extLst>
          </p:cNvPr>
          <p:cNvSpPr>
            <a:spLocks noGrp="1"/>
          </p:cNvSpPr>
          <p:nvPr>
            <p:ph sz="quarter" idx="1"/>
          </p:nvPr>
        </p:nvSpPr>
        <p:spPr>
          <a:xfrm>
            <a:off x="252248" y="1600200"/>
            <a:ext cx="8618483" cy="4495800"/>
          </a:xfrm>
        </p:spPr>
        <p:txBody>
          <a:bodyPr>
            <a:normAutofit/>
          </a:bodyPr>
          <a:lstStyle/>
          <a:p>
            <a:r>
              <a:rPr lang="en-US" sz="2800" dirty="0"/>
              <a:t>Select one goal and 2-3 specific objectives </a:t>
            </a:r>
            <a:br>
              <a:rPr lang="en-US" sz="2800" dirty="0"/>
            </a:br>
            <a:r>
              <a:rPr lang="en-US" sz="2800" dirty="0"/>
              <a:t>to reach your stated goal (refer to </a:t>
            </a:r>
            <a:r>
              <a:rPr lang="en-US" sz="2800" dirty="0" err="1"/>
              <a:t>AACReS</a:t>
            </a:r>
            <a:r>
              <a:rPr lang="en-US" sz="2800" dirty="0"/>
              <a:t> items)</a:t>
            </a:r>
          </a:p>
          <a:p>
            <a:pPr lvl="1"/>
            <a:r>
              <a:rPr lang="en-US" sz="2500" dirty="0"/>
              <a:t>Learn more about cultural responsivity</a:t>
            </a:r>
          </a:p>
          <a:p>
            <a:pPr lvl="1"/>
            <a:r>
              <a:rPr lang="en-US" sz="2500" dirty="0"/>
              <a:t>Learn more about your perspective on student behavior</a:t>
            </a:r>
          </a:p>
          <a:p>
            <a:pPr lvl="1"/>
            <a:r>
              <a:rPr lang="en-US" sz="2500" dirty="0"/>
              <a:t>Gain knowledge about a one or more students</a:t>
            </a:r>
          </a:p>
          <a:p>
            <a:pPr lvl="1"/>
            <a:r>
              <a:rPr lang="en-US" sz="2500" dirty="0"/>
              <a:t>Examining program, building, district behavior policies</a:t>
            </a:r>
          </a:p>
          <a:p>
            <a:r>
              <a:rPr lang="en-US" sz="2800" dirty="0">
                <a:effectLst/>
              </a:rPr>
              <a:t>Share your goal and objectives with a colleague to ensure follow-up and opportunity for feedback</a:t>
            </a:r>
          </a:p>
          <a:p>
            <a:r>
              <a:rPr lang="en-US" sz="2800" dirty="0"/>
              <a:t>Continue to participate in BAT project activities </a:t>
            </a:r>
          </a:p>
          <a:p>
            <a:endParaRPr lang="en-US" sz="2800" dirty="0">
              <a:effectLst/>
            </a:endParaRPr>
          </a:p>
          <a:p>
            <a:endParaRPr lang="en-US" dirty="0"/>
          </a:p>
        </p:txBody>
      </p:sp>
      <p:pic>
        <p:nvPicPr>
          <p:cNvPr id="5" name="Picture 4" descr="Shape&#10;&#10;Description automatically generated">
            <a:extLst>
              <a:ext uri="{FF2B5EF4-FFF2-40B4-BE49-F238E27FC236}">
                <a16:creationId xmlns:a16="http://schemas.microsoft.com/office/drawing/2014/main" id="{EAF2ECCC-A118-0AFE-2F2F-8ABE3DC5D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0235" y="228600"/>
            <a:ext cx="1793765" cy="1793765"/>
          </a:xfrm>
          <a:prstGeom prst="rect">
            <a:avLst/>
          </a:prstGeom>
        </p:spPr>
      </p:pic>
    </p:spTree>
    <p:extLst>
      <p:ext uri="{BB962C8B-B14F-4D97-AF65-F5344CB8AC3E}">
        <p14:creationId xmlns:p14="http://schemas.microsoft.com/office/powerpoint/2010/main" val="41291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60"/>
            <a:ext cx="7493876" cy="164110"/>
          </a:xfrm>
        </p:spPr>
        <p:txBody>
          <a:bodyPr>
            <a:normAutofit fontScale="90000"/>
          </a:bodyPr>
          <a:lstStyle/>
          <a:p>
            <a:pPr algn="ctr"/>
            <a:br>
              <a:rPr lang="en-US" dirty="0"/>
            </a:br>
            <a:endParaRPr lang="en-US" dirty="0"/>
          </a:p>
        </p:txBody>
      </p:sp>
      <p:sp>
        <p:nvSpPr>
          <p:cNvPr id="3" name="Subtitle 2"/>
          <p:cNvSpPr>
            <a:spLocks noGrp="1"/>
          </p:cNvSpPr>
          <p:nvPr>
            <p:ph type="subTitle" idx="1"/>
          </p:nvPr>
        </p:nvSpPr>
        <p:spPr>
          <a:xfrm>
            <a:off x="929317" y="2396360"/>
            <a:ext cx="6469773" cy="3878315"/>
          </a:xfrm>
        </p:spPr>
        <p:txBody>
          <a:bodyPr vert="horz" lIns="91440" tIns="45720" rIns="91440" bIns="45720" anchor="t">
            <a:noAutofit/>
          </a:bodyPr>
          <a:lstStyle/>
          <a:p>
            <a:pPr algn="ctr"/>
            <a:r>
              <a:rPr lang="en-US" sz="4000" dirty="0"/>
              <a:t>Viewing student behavior through an action plan</a:t>
            </a:r>
          </a:p>
          <a:p>
            <a:pPr algn="ctr"/>
            <a:endParaRPr lang="en-US" sz="1000" dirty="0"/>
          </a:p>
          <a:p>
            <a:pPr algn="ctr"/>
            <a:endParaRPr lang="en-US" sz="2800" dirty="0"/>
          </a:p>
          <a:p>
            <a:pPr algn="ctr"/>
            <a:r>
              <a:rPr lang="en-US" sz="2800" dirty="0"/>
              <a:t>Deborah A. Bruns, Ph.D.</a:t>
            </a:r>
            <a:endParaRPr lang="en-US" sz="1000" dirty="0"/>
          </a:p>
          <a:p>
            <a:pPr algn="ctr"/>
            <a:r>
              <a:rPr lang="en-US" sz="2800" dirty="0">
                <a:cs typeface="Calibri"/>
              </a:rPr>
              <a:t>Michelle Connet, M.Ed.</a:t>
            </a:r>
            <a:endParaRPr lang="en-US" sz="2800" dirty="0"/>
          </a:p>
          <a:p>
            <a:pPr algn="ctr"/>
            <a:r>
              <a:rPr lang="en-US" sz="2800" dirty="0"/>
              <a:t>January 18, 2023</a:t>
            </a:r>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5287" y="195029"/>
            <a:ext cx="2263803" cy="2263803"/>
          </a:xfrm>
          <a:prstGeom prst="rect">
            <a:avLst/>
          </a:prstGeom>
        </p:spPr>
      </p:pic>
    </p:spTree>
    <p:extLst>
      <p:ext uri="{BB962C8B-B14F-4D97-AF65-F5344CB8AC3E}">
        <p14:creationId xmlns:p14="http://schemas.microsoft.com/office/powerpoint/2010/main" val="14564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FEAB-11CA-868A-417F-987DFE781CE9}"/>
              </a:ext>
            </a:extLst>
          </p:cNvPr>
          <p:cNvSpPr>
            <a:spLocks noGrp="1"/>
          </p:cNvSpPr>
          <p:nvPr>
            <p:ph type="title"/>
          </p:nvPr>
        </p:nvSpPr>
        <p:spPr/>
        <p:txBody>
          <a:bodyPr>
            <a:normAutofit/>
          </a:bodyPr>
          <a:lstStyle/>
          <a:p>
            <a:r>
              <a:rPr lang="en-US" dirty="0"/>
              <a:t>Preview spring 2023 webinars</a:t>
            </a:r>
          </a:p>
        </p:txBody>
      </p:sp>
      <p:sp>
        <p:nvSpPr>
          <p:cNvPr id="3" name="Content Placeholder 2">
            <a:extLst>
              <a:ext uri="{FF2B5EF4-FFF2-40B4-BE49-F238E27FC236}">
                <a16:creationId xmlns:a16="http://schemas.microsoft.com/office/drawing/2014/main" id="{F072617C-F6C5-7F51-F4BF-4DAE0223A450}"/>
              </a:ext>
            </a:extLst>
          </p:cNvPr>
          <p:cNvSpPr>
            <a:spLocks noGrp="1"/>
          </p:cNvSpPr>
          <p:nvPr>
            <p:ph sz="quarter" idx="1"/>
          </p:nvPr>
        </p:nvSpPr>
        <p:spPr/>
        <p:txBody>
          <a:bodyPr/>
          <a:lstStyle/>
          <a:p>
            <a:pPr marL="0" indent="0">
              <a:buNone/>
            </a:pPr>
            <a:r>
              <a:rPr lang="en-US" dirty="0"/>
              <a:t>Topic 2: </a:t>
            </a:r>
          </a:p>
          <a:p>
            <a:pPr lvl="1"/>
            <a:r>
              <a:rPr lang="en-US" dirty="0"/>
              <a:t>Evidence-based behavioral interventions</a:t>
            </a:r>
          </a:p>
          <a:p>
            <a:pPr lvl="1"/>
            <a:r>
              <a:rPr lang="en-US" dirty="0"/>
              <a:t>Using a cultural lens to develop evidence-based FBAs</a:t>
            </a:r>
          </a:p>
          <a:p>
            <a:pPr lvl="1"/>
            <a:r>
              <a:rPr lang="en-US" dirty="0"/>
              <a:t>Using a cultural lens to develop evidence-based BIPs</a:t>
            </a:r>
          </a:p>
          <a:p>
            <a:pPr lvl="1"/>
            <a:r>
              <a:rPr lang="en-US" dirty="0"/>
              <a:t>Summary and Action plan</a:t>
            </a:r>
          </a:p>
        </p:txBody>
      </p:sp>
    </p:spTree>
    <p:extLst>
      <p:ext uri="{BB962C8B-B14F-4D97-AF65-F5344CB8AC3E}">
        <p14:creationId xmlns:p14="http://schemas.microsoft.com/office/powerpoint/2010/main" val="532061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4D4E-721D-6854-D065-B8C28D7450E0}"/>
              </a:ext>
            </a:extLst>
          </p:cNvPr>
          <p:cNvSpPr>
            <a:spLocks noGrp="1"/>
          </p:cNvSpPr>
          <p:nvPr>
            <p:ph type="title"/>
          </p:nvPr>
        </p:nvSpPr>
        <p:spPr/>
        <p:txBody>
          <a:bodyPr/>
          <a:lstStyle/>
          <a:p>
            <a:endParaRPr lang="en-US"/>
          </a:p>
        </p:txBody>
      </p:sp>
      <p:pic>
        <p:nvPicPr>
          <p:cNvPr id="2050" name="Picture 2" descr="Q&amp;a icon #3 stock illustration. Illustration of decision - 230397480">
            <a:extLst>
              <a:ext uri="{FF2B5EF4-FFF2-40B4-BE49-F238E27FC236}">
                <a16:creationId xmlns:a16="http://schemas.microsoft.com/office/drawing/2014/main" id="{A29BE798-75B3-4A22-B748-E1AB47EB493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64896" y="2123088"/>
            <a:ext cx="6097449" cy="302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91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Please complete the Exit survey</a:t>
            </a:r>
          </a:p>
        </p:txBody>
      </p:sp>
      <p:sp>
        <p:nvSpPr>
          <p:cNvPr id="3" name="TextBox 2">
            <a:extLst>
              <a:ext uri="{FF2B5EF4-FFF2-40B4-BE49-F238E27FC236}">
                <a16:creationId xmlns:a16="http://schemas.microsoft.com/office/drawing/2014/main" id="{A42C10B0-EE54-46BA-8058-D0322DA65D4A}"/>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4" name="Picture 3" descr="Shape&#10;&#10;Description automatically generated">
            <a:extLst>
              <a:ext uri="{FF2B5EF4-FFF2-40B4-BE49-F238E27FC236}">
                <a16:creationId xmlns:a16="http://schemas.microsoft.com/office/drawing/2014/main" id="{2D97D847-82EE-5678-A0A2-7AA1F94F2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699" y="1724479"/>
            <a:ext cx="6446783" cy="3958551"/>
          </a:xfrm>
          <a:prstGeom prst="rect">
            <a:avLst/>
          </a:prstGeom>
        </p:spPr>
      </p:pic>
    </p:spTree>
    <p:extLst>
      <p:ext uri="{BB962C8B-B14F-4D97-AF65-F5344CB8AC3E}">
        <p14:creationId xmlns:p14="http://schemas.microsoft.com/office/powerpoint/2010/main" val="137096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a:t>
            </a:r>
          </a:p>
        </p:txBody>
      </p:sp>
      <p:sp>
        <p:nvSpPr>
          <p:cNvPr id="5" name="Content Placeholder 4"/>
          <p:cNvSpPr>
            <a:spLocks noGrp="1"/>
          </p:cNvSpPr>
          <p:nvPr>
            <p:ph sz="quarter" idx="1"/>
          </p:nvPr>
        </p:nvSpPr>
        <p:spPr>
          <a:xfrm>
            <a:off x="612648" y="1600200"/>
            <a:ext cx="8279104" cy="4495800"/>
          </a:xfrm>
        </p:spPr>
        <p:txBody>
          <a:bodyPr>
            <a:normAutofit/>
          </a:bodyPr>
          <a:lstStyle/>
          <a:p>
            <a:r>
              <a:rPr lang="en-US" dirty="0"/>
              <a:t>Welcome</a:t>
            </a:r>
          </a:p>
          <a:p>
            <a:r>
              <a:rPr lang="en-US" dirty="0"/>
              <a:t>Overview of BAT project and topic</a:t>
            </a:r>
          </a:p>
          <a:p>
            <a:r>
              <a:rPr lang="en-US" dirty="0"/>
              <a:t>Moving forward to a culturally responsive view </a:t>
            </a:r>
            <a:br>
              <a:rPr lang="en-US" dirty="0"/>
            </a:br>
            <a:r>
              <a:rPr lang="en-US" dirty="0"/>
              <a:t>of student behavior</a:t>
            </a:r>
          </a:p>
          <a:p>
            <a:r>
              <a:rPr lang="en-US" dirty="0"/>
              <a:t>Action plan</a:t>
            </a:r>
          </a:p>
          <a:p>
            <a:r>
              <a:rPr lang="en-US" dirty="0"/>
              <a:t>Preview spring 2023 webinars</a:t>
            </a:r>
          </a:p>
          <a:p>
            <a:r>
              <a:rPr lang="en-US" dirty="0"/>
              <a:t>Q&amp;A (time permitting)</a:t>
            </a:r>
          </a:p>
          <a:p>
            <a:r>
              <a:rPr lang="en-US" dirty="0"/>
              <a:t>Exit survey </a:t>
            </a:r>
          </a:p>
        </p:txBody>
      </p:sp>
      <p:sp>
        <p:nvSpPr>
          <p:cNvPr id="6" name="TextBox 5">
            <a:extLst>
              <a:ext uri="{FF2B5EF4-FFF2-40B4-BE49-F238E27FC236}">
                <a16:creationId xmlns:a16="http://schemas.microsoft.com/office/drawing/2014/main" id="{D248D8CE-9DF3-4681-837A-6FDE518DB5D4}"/>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spTree>
    <p:extLst>
      <p:ext uri="{BB962C8B-B14F-4D97-AF65-F5344CB8AC3E}">
        <p14:creationId xmlns:p14="http://schemas.microsoft.com/office/powerpoint/2010/main" val="350953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F6EE-BD51-FBCC-69BB-9093562879A9}"/>
              </a:ext>
            </a:extLst>
          </p:cNvPr>
          <p:cNvSpPr>
            <a:spLocks noGrp="1"/>
          </p:cNvSpPr>
          <p:nvPr>
            <p:ph type="title"/>
          </p:nvPr>
        </p:nvSpPr>
        <p:spPr/>
        <p:txBody>
          <a:bodyPr>
            <a:normAutofit fontScale="90000"/>
          </a:bodyPr>
          <a:lstStyle/>
          <a:p>
            <a:r>
              <a:rPr lang="en-US" dirty="0"/>
              <a:t>Behavior Assessment Training </a:t>
            </a:r>
            <a:br>
              <a:rPr lang="en-US" dirty="0"/>
            </a:br>
            <a:r>
              <a:rPr lang="en-US" dirty="0"/>
              <a:t>(BAT) project</a:t>
            </a:r>
          </a:p>
        </p:txBody>
      </p:sp>
      <p:sp>
        <p:nvSpPr>
          <p:cNvPr id="3" name="Content Placeholder 2">
            <a:extLst>
              <a:ext uri="{FF2B5EF4-FFF2-40B4-BE49-F238E27FC236}">
                <a16:creationId xmlns:a16="http://schemas.microsoft.com/office/drawing/2014/main" id="{E022C243-7F83-5463-B886-E2B09E247CD4}"/>
              </a:ext>
            </a:extLst>
          </p:cNvPr>
          <p:cNvSpPr>
            <a:spLocks noGrp="1"/>
          </p:cNvSpPr>
          <p:nvPr>
            <p:ph sz="quarter" idx="1"/>
          </p:nvPr>
        </p:nvSpPr>
        <p:spPr/>
        <p:txBody>
          <a:bodyPr>
            <a:no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Special Education Behavior Assessment Training Project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will provide comprehensive, professional learning for special education personnel on culturally responsive Functional Behavior Assessment (FBA) practices and Behavior Intervention Plans (BIPs) for students across all grade levels identified as having a disability in one or more of the 13 categories specified in IDEA…Additionally, the successful Offeror will coordinate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with ISBE on mandate 105 ILCS5/14-8.05, which requires ISBE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to develop and implement State-level guidelines on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culturally responsive, evidence-based behavior interventions for students across all grade levels identified as having a disability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one or more of the 13 disability categories specified in IDEA. </a:t>
            </a:r>
            <a:endParaRPr lang="en-US" sz="2400" dirty="0"/>
          </a:p>
        </p:txBody>
      </p:sp>
      <p:pic>
        <p:nvPicPr>
          <p:cNvPr id="4" name="Picture 3" descr="Shape&#10;&#10;Description automatically generated">
            <a:extLst>
              <a:ext uri="{FF2B5EF4-FFF2-40B4-BE49-F238E27FC236}">
                <a16:creationId xmlns:a16="http://schemas.microsoft.com/office/drawing/2014/main" id="{43D501B8-C2BE-82F9-3527-FBD54134A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2473" y="96783"/>
            <a:ext cx="1282761" cy="1122417"/>
          </a:xfrm>
          <a:prstGeom prst="rect">
            <a:avLst/>
          </a:prstGeom>
        </p:spPr>
      </p:pic>
    </p:spTree>
    <p:extLst>
      <p:ext uri="{BB962C8B-B14F-4D97-AF65-F5344CB8AC3E}">
        <p14:creationId xmlns:p14="http://schemas.microsoft.com/office/powerpoint/2010/main" val="412212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3BD2-7A1F-7B4A-0248-81341EA2773E}"/>
              </a:ext>
            </a:extLst>
          </p:cNvPr>
          <p:cNvSpPr>
            <a:spLocks noGrp="1"/>
          </p:cNvSpPr>
          <p:nvPr>
            <p:ph type="title"/>
          </p:nvPr>
        </p:nvSpPr>
        <p:spPr/>
        <p:txBody>
          <a:bodyPr/>
          <a:lstStyle/>
          <a:p>
            <a:r>
              <a:rPr lang="en-US" dirty="0"/>
              <a:t>Overview of topic</a:t>
            </a:r>
          </a:p>
        </p:txBody>
      </p:sp>
      <p:sp>
        <p:nvSpPr>
          <p:cNvPr id="3" name="Content Placeholder 2">
            <a:extLst>
              <a:ext uri="{FF2B5EF4-FFF2-40B4-BE49-F238E27FC236}">
                <a16:creationId xmlns:a16="http://schemas.microsoft.com/office/drawing/2014/main" id="{5AC7E91B-E99E-B7DE-94FD-E3AE40C79A55}"/>
              </a:ext>
            </a:extLst>
          </p:cNvPr>
          <p:cNvSpPr>
            <a:spLocks noGrp="1"/>
          </p:cNvSpPr>
          <p:nvPr>
            <p:ph sz="quarter" idx="1"/>
          </p:nvPr>
        </p:nvSpPr>
        <p:spPr>
          <a:xfrm>
            <a:off x="210207" y="1600200"/>
            <a:ext cx="8555841" cy="4495800"/>
          </a:xfrm>
        </p:spPr>
        <p:txBody>
          <a:bodyPr/>
          <a:lstStyle/>
          <a:p>
            <a:r>
              <a:rPr lang="en-US" dirty="0"/>
              <a:t>Examine student behavior through </a:t>
            </a:r>
            <a:br>
              <a:rPr lang="en-US" dirty="0"/>
            </a:br>
            <a:r>
              <a:rPr lang="en-US" dirty="0"/>
              <a:t>a personal, contextual, and </a:t>
            </a:r>
            <a:br>
              <a:rPr lang="en-US" dirty="0"/>
            </a:br>
            <a:r>
              <a:rPr lang="en-US" dirty="0"/>
              <a:t>professional lens </a:t>
            </a:r>
          </a:p>
          <a:p>
            <a:r>
              <a:rPr lang="en-US" dirty="0"/>
              <a:t>Awareness of personal lens </a:t>
            </a:r>
            <a:br>
              <a:rPr lang="en-US" dirty="0"/>
            </a:br>
            <a:r>
              <a:rPr lang="en-US" dirty="0"/>
              <a:t>as a process; much is long-</a:t>
            </a:r>
            <a:br>
              <a:rPr lang="en-US" dirty="0"/>
            </a:br>
            <a:r>
              <a:rPr lang="en-US" dirty="0"/>
              <a:t>standing and not examined</a:t>
            </a:r>
          </a:p>
          <a:p>
            <a:r>
              <a:rPr lang="en-US" dirty="0"/>
              <a:t>Explore potential for mismatch </a:t>
            </a:r>
            <a:br>
              <a:rPr lang="en-US" dirty="0"/>
            </a:br>
            <a:r>
              <a:rPr lang="en-US" dirty="0"/>
              <a:t>in what we bring and what </a:t>
            </a:r>
            <a:br>
              <a:rPr lang="en-US" dirty="0"/>
            </a:br>
            <a:r>
              <a:rPr lang="en-US" dirty="0"/>
              <a:t>our students bring to the classroom</a:t>
            </a:r>
          </a:p>
        </p:txBody>
      </p:sp>
      <p:pic>
        <p:nvPicPr>
          <p:cNvPr id="4" name="Picture 3" descr="A picture containing text&#10;&#10;Description automatically generated">
            <a:extLst>
              <a:ext uri="{FF2B5EF4-FFF2-40B4-BE49-F238E27FC236}">
                <a16:creationId xmlns:a16="http://schemas.microsoft.com/office/drawing/2014/main" id="{27E2DA1C-640C-EAC2-2251-39505F1AE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4407" y="1726324"/>
            <a:ext cx="3089386" cy="3200400"/>
          </a:xfrm>
          <a:prstGeom prst="rect">
            <a:avLst/>
          </a:prstGeom>
          <a:noFill/>
          <a:ln>
            <a:noFill/>
          </a:ln>
        </p:spPr>
      </p:pic>
    </p:spTree>
    <p:extLst>
      <p:ext uri="{BB962C8B-B14F-4D97-AF65-F5344CB8AC3E}">
        <p14:creationId xmlns:p14="http://schemas.microsoft.com/office/powerpoint/2010/main" val="219249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1782-551B-2901-2987-1AE81ED90CF7}"/>
              </a:ext>
            </a:extLst>
          </p:cNvPr>
          <p:cNvSpPr>
            <a:spLocks noGrp="1"/>
          </p:cNvSpPr>
          <p:nvPr>
            <p:ph type="title"/>
          </p:nvPr>
        </p:nvSpPr>
        <p:spPr/>
        <p:txBody>
          <a:bodyPr>
            <a:normAutofit fontScale="90000"/>
          </a:bodyPr>
          <a:lstStyle/>
          <a:p>
            <a:r>
              <a:rPr lang="en-US" dirty="0"/>
              <a:t>Moving forward to a culturally responsive view of student behavior</a:t>
            </a:r>
          </a:p>
        </p:txBody>
      </p:sp>
      <p:sp>
        <p:nvSpPr>
          <p:cNvPr id="3" name="Content Placeholder 2">
            <a:extLst>
              <a:ext uri="{FF2B5EF4-FFF2-40B4-BE49-F238E27FC236}">
                <a16:creationId xmlns:a16="http://schemas.microsoft.com/office/drawing/2014/main" id="{D447CCA5-2D88-C44C-90DE-403742C661BE}"/>
              </a:ext>
            </a:extLst>
          </p:cNvPr>
          <p:cNvSpPr>
            <a:spLocks noGrp="1"/>
          </p:cNvSpPr>
          <p:nvPr>
            <p:ph sz="quarter" idx="1"/>
          </p:nvPr>
        </p:nvSpPr>
        <p:spPr>
          <a:xfrm>
            <a:off x="420414" y="1481959"/>
            <a:ext cx="8345634" cy="4614041"/>
          </a:xfrm>
        </p:spPr>
        <p:txBody>
          <a:bodyPr>
            <a:noAutofit/>
          </a:bodyPr>
          <a:lstStyle/>
          <a:p>
            <a:r>
              <a:rPr lang="en-US" sz="2300" dirty="0"/>
              <a:t>Being culturally responsive entails an awareness </a:t>
            </a:r>
            <a:br>
              <a:rPr lang="en-US" sz="2300" dirty="0"/>
            </a:br>
            <a:r>
              <a:rPr lang="en-US" sz="2300" dirty="0"/>
              <a:t>of one’s own cultural identity and the ability to learn and build on that identity from varying cultural and community norms </a:t>
            </a:r>
            <a:br>
              <a:rPr lang="en-US" sz="2300" dirty="0"/>
            </a:br>
            <a:r>
              <a:rPr lang="en-US" sz="2300" dirty="0"/>
              <a:t>(e.g., students and their families)</a:t>
            </a:r>
          </a:p>
          <a:p>
            <a:r>
              <a:rPr lang="en-US" sz="2300" dirty="0"/>
              <a:t>Acknowledging our own stereotypes along with ways to overcome fixed and simplified views</a:t>
            </a:r>
          </a:p>
          <a:p>
            <a:r>
              <a:rPr lang="en-US" sz="2300" dirty="0"/>
              <a:t>Acknowledging bias which causes lower expectations for </a:t>
            </a:r>
            <a:br>
              <a:rPr lang="en-US" sz="2300" dirty="0"/>
            </a:br>
            <a:r>
              <a:rPr lang="en-US" sz="2300" dirty="0"/>
              <a:t>specific students, which often create results to match the bias</a:t>
            </a:r>
          </a:p>
          <a:p>
            <a:r>
              <a:rPr lang="en-US" sz="2300" dirty="0"/>
              <a:t>Acknowledging behavioral expectations and the impact of the same expectations for all students, across all settings etc. and learning about adjustments to align with student’s cultural </a:t>
            </a:r>
            <a:br>
              <a:rPr lang="en-US" sz="2300" dirty="0"/>
            </a:br>
            <a:r>
              <a:rPr lang="en-US" sz="2300" dirty="0"/>
              <a:t>and background (family, community)</a:t>
            </a:r>
          </a:p>
        </p:txBody>
      </p:sp>
    </p:spTree>
    <p:extLst>
      <p:ext uri="{BB962C8B-B14F-4D97-AF65-F5344CB8AC3E}">
        <p14:creationId xmlns:p14="http://schemas.microsoft.com/office/powerpoint/2010/main" val="130290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5C0D-A53E-3475-ACC9-A35AFF92805C}"/>
              </a:ext>
            </a:extLst>
          </p:cNvPr>
          <p:cNvSpPr>
            <a:spLocks noGrp="1"/>
          </p:cNvSpPr>
          <p:nvPr>
            <p:ph type="title"/>
          </p:nvPr>
        </p:nvSpPr>
        <p:spPr/>
        <p:txBody>
          <a:bodyPr>
            <a:normAutofit/>
          </a:bodyPr>
          <a:lstStyle/>
          <a:p>
            <a:r>
              <a:rPr lang="en-US" sz="4000" i="0" u="none" strike="noStrike" dirty="0">
                <a:solidFill>
                  <a:srgbClr val="37373C"/>
                </a:solidFill>
                <a:effectLst/>
                <a:latin typeface="+mn-lt"/>
              </a:rPr>
              <a:t>Equity in School Discipline video</a:t>
            </a:r>
            <a:endParaRPr lang="en-US" sz="4000" dirty="0">
              <a:latin typeface="+mn-lt"/>
            </a:endParaRPr>
          </a:p>
        </p:txBody>
      </p:sp>
      <p:sp>
        <p:nvSpPr>
          <p:cNvPr id="3" name="Content Placeholder 2">
            <a:extLst>
              <a:ext uri="{FF2B5EF4-FFF2-40B4-BE49-F238E27FC236}">
                <a16:creationId xmlns:a16="http://schemas.microsoft.com/office/drawing/2014/main" id="{04B3B7AB-D515-F555-F53E-F35C4B573820}"/>
              </a:ext>
            </a:extLst>
          </p:cNvPr>
          <p:cNvSpPr>
            <a:spLocks noGrp="1"/>
          </p:cNvSpPr>
          <p:nvPr>
            <p:ph sz="quarter" idx="1"/>
          </p:nvPr>
        </p:nvSpPr>
        <p:spPr/>
        <p:txBody>
          <a:bodyPr/>
          <a:lstStyle/>
          <a:p>
            <a:pPr marL="0" indent="0">
              <a:buNone/>
            </a:pPr>
            <a:r>
              <a:rPr lang="en-US" b="0" i="0" u="none" strike="noStrike" dirty="0">
                <a:solidFill>
                  <a:srgbClr val="37373C"/>
                </a:solidFill>
                <a:effectLst/>
                <a:latin typeface="inter"/>
              </a:rPr>
              <a:t>Dr. Kent McIntosh at the University of Oregon outlines strategies for tackling disproportionality </a:t>
            </a:r>
            <a:br>
              <a:rPr lang="en-US" b="0" i="0" u="none" strike="noStrike" dirty="0">
                <a:solidFill>
                  <a:srgbClr val="37373C"/>
                </a:solidFill>
                <a:effectLst/>
                <a:latin typeface="inter"/>
              </a:rPr>
            </a:br>
            <a:r>
              <a:rPr lang="en-US" b="0" i="0" u="none" strike="noStrike" dirty="0">
                <a:solidFill>
                  <a:srgbClr val="37373C"/>
                </a:solidFill>
                <a:effectLst/>
                <a:latin typeface="inter"/>
              </a:rPr>
              <a:t>in education.</a:t>
            </a:r>
          </a:p>
          <a:p>
            <a:pPr marL="0" indent="0">
              <a:buNone/>
            </a:pPr>
            <a:endParaRPr lang="en-US" sz="1200" dirty="0">
              <a:solidFill>
                <a:srgbClr val="37373C"/>
              </a:solidFill>
              <a:latin typeface="inter"/>
            </a:endParaRPr>
          </a:p>
          <a:p>
            <a:pPr marL="0" indent="0">
              <a:buNone/>
            </a:pPr>
            <a:r>
              <a:rPr lang="en-US" b="0" i="0" u="none" strike="noStrike" dirty="0">
                <a:solidFill>
                  <a:srgbClr val="37373C"/>
                </a:solidFill>
                <a:effectLst/>
                <a:latin typeface="inter"/>
              </a:rPr>
              <a:t>Focus on Discipline Referral Data by Race and </a:t>
            </a:r>
            <a:br>
              <a:rPr lang="en-US" b="0" i="0" u="none" strike="noStrike" dirty="0">
                <a:solidFill>
                  <a:srgbClr val="37373C"/>
                </a:solidFill>
                <a:effectLst/>
                <a:latin typeface="inter"/>
              </a:rPr>
            </a:br>
            <a:r>
              <a:rPr lang="en-US" b="0" i="0" u="none" strike="noStrike" dirty="0">
                <a:solidFill>
                  <a:srgbClr val="37373C"/>
                </a:solidFill>
                <a:effectLst/>
                <a:latin typeface="inter"/>
              </a:rPr>
              <a:t>the three specific strategies to address the data</a:t>
            </a:r>
          </a:p>
          <a:p>
            <a:pPr marL="0" indent="0">
              <a:buNone/>
            </a:pPr>
            <a:endParaRPr lang="en-US" sz="1200" dirty="0">
              <a:solidFill>
                <a:srgbClr val="37373C"/>
              </a:solidFill>
              <a:latin typeface="inter"/>
            </a:endParaRPr>
          </a:p>
          <a:p>
            <a:pPr marL="0" indent="0">
              <a:buNone/>
            </a:pPr>
            <a:r>
              <a:rPr lang="en-US" dirty="0">
                <a:hlinkClick r:id="rId3"/>
              </a:rPr>
              <a:t>https://pbisapps.wistia.com/medias/rnkz23b2x3</a:t>
            </a:r>
            <a:r>
              <a:rPr lang="en-US" dirty="0">
                <a:solidFill>
                  <a:srgbClr val="37373C"/>
                </a:solidFill>
                <a:latin typeface="inter"/>
              </a:rPr>
              <a:t> </a:t>
            </a:r>
            <a:endParaRPr lang="en-US" dirty="0"/>
          </a:p>
        </p:txBody>
      </p:sp>
    </p:spTree>
    <p:extLst>
      <p:ext uri="{BB962C8B-B14F-4D97-AF65-F5344CB8AC3E}">
        <p14:creationId xmlns:p14="http://schemas.microsoft.com/office/powerpoint/2010/main" val="196129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0635-FFB2-EE0C-FB03-F2C393661480}"/>
              </a:ext>
            </a:extLst>
          </p:cNvPr>
          <p:cNvSpPr>
            <a:spLocks noGrp="1"/>
          </p:cNvSpPr>
          <p:nvPr>
            <p:ph type="title"/>
          </p:nvPr>
        </p:nvSpPr>
        <p:spPr/>
        <p:txBody>
          <a:bodyPr>
            <a:noAutofit/>
          </a:bodyPr>
          <a:lstStyle/>
          <a:p>
            <a:r>
              <a:rPr lang="en-US" sz="3600" dirty="0"/>
              <a:t>Poll #1: Do you agree with Dr. McIntosh?</a:t>
            </a:r>
          </a:p>
        </p:txBody>
      </p:sp>
      <p:sp>
        <p:nvSpPr>
          <p:cNvPr id="3" name="Content Placeholder 2">
            <a:extLst>
              <a:ext uri="{FF2B5EF4-FFF2-40B4-BE49-F238E27FC236}">
                <a16:creationId xmlns:a16="http://schemas.microsoft.com/office/drawing/2014/main" id="{C8F011D0-6A1F-67E1-C795-CE95585DDA73}"/>
              </a:ext>
            </a:extLst>
          </p:cNvPr>
          <p:cNvSpPr>
            <a:spLocks noGrp="1"/>
          </p:cNvSpPr>
          <p:nvPr>
            <p:ph sz="quarter" idx="1"/>
          </p:nvPr>
        </p:nvSpPr>
        <p:spPr/>
        <p:txBody>
          <a:bodyPr>
            <a:normAutofit/>
          </a:bodyPr>
          <a:lstStyle/>
          <a:p>
            <a:pPr marL="0" indent="0">
              <a:buNone/>
            </a:pPr>
            <a:r>
              <a:rPr lang="en-US" sz="2800" dirty="0">
                <a:effectLst/>
              </a:rPr>
              <a:t>1. Yes</a:t>
            </a:r>
          </a:p>
          <a:p>
            <a:pPr marL="0" indent="0">
              <a:buNone/>
            </a:pPr>
            <a:r>
              <a:rPr lang="en-US" sz="2800" dirty="0">
                <a:effectLst/>
              </a:rPr>
              <a:t>2. No</a:t>
            </a:r>
          </a:p>
          <a:p>
            <a:pPr marL="0" indent="0">
              <a:buNone/>
            </a:pPr>
            <a:r>
              <a:rPr lang="en-US" sz="2800" dirty="0">
                <a:effectLst/>
              </a:rPr>
              <a:t>3. Not sure</a:t>
            </a:r>
          </a:p>
          <a:p>
            <a:pPr marL="0" indent="0">
              <a:buNone/>
            </a:pPr>
            <a:endParaRPr lang="en-US" sz="2000" dirty="0"/>
          </a:p>
        </p:txBody>
      </p:sp>
      <p:pic>
        <p:nvPicPr>
          <p:cNvPr id="5" name="Picture 4" descr="Shape&#10;&#10;Description automatically generated">
            <a:extLst>
              <a:ext uri="{FF2B5EF4-FFF2-40B4-BE49-F238E27FC236}">
                <a16:creationId xmlns:a16="http://schemas.microsoft.com/office/drawing/2014/main" id="{DBB104B3-9293-AE78-1214-B6225DE7F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566" y="1592317"/>
            <a:ext cx="2718676" cy="2378842"/>
          </a:xfrm>
          <a:prstGeom prst="rect">
            <a:avLst/>
          </a:prstGeom>
        </p:spPr>
      </p:pic>
    </p:spTree>
    <p:extLst>
      <p:ext uri="{BB962C8B-B14F-4D97-AF65-F5344CB8AC3E}">
        <p14:creationId xmlns:p14="http://schemas.microsoft.com/office/powerpoint/2010/main" val="259332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FC32-9156-B5CA-9196-7920D901927D}"/>
              </a:ext>
            </a:extLst>
          </p:cNvPr>
          <p:cNvSpPr>
            <a:spLocks noGrp="1"/>
          </p:cNvSpPr>
          <p:nvPr>
            <p:ph type="title"/>
          </p:nvPr>
        </p:nvSpPr>
        <p:spPr/>
        <p:txBody>
          <a:bodyPr/>
          <a:lstStyle/>
          <a:p>
            <a:r>
              <a:rPr lang="en-US" dirty="0"/>
              <a:t>Discipline disparities: Trauma</a:t>
            </a:r>
          </a:p>
        </p:txBody>
      </p:sp>
      <p:sp>
        <p:nvSpPr>
          <p:cNvPr id="3" name="Content Placeholder 2">
            <a:extLst>
              <a:ext uri="{FF2B5EF4-FFF2-40B4-BE49-F238E27FC236}">
                <a16:creationId xmlns:a16="http://schemas.microsoft.com/office/drawing/2014/main" id="{5DE30F65-CFD2-2F17-B56F-0782CB868738}"/>
              </a:ext>
            </a:extLst>
          </p:cNvPr>
          <p:cNvSpPr>
            <a:spLocks noGrp="1"/>
          </p:cNvSpPr>
          <p:nvPr>
            <p:ph sz="quarter" idx="1"/>
          </p:nvPr>
        </p:nvSpPr>
        <p:spPr>
          <a:xfrm>
            <a:off x="441434" y="1600200"/>
            <a:ext cx="8324614" cy="4495800"/>
          </a:xfrm>
        </p:spPr>
        <p:txBody>
          <a:bodyPr>
            <a:normAutofit fontScale="92500" lnSpcReduction="20000"/>
          </a:bodyPr>
          <a:lstStyle/>
          <a:p>
            <a:pPr marL="0" indent="0">
              <a:buNone/>
            </a:pPr>
            <a:r>
              <a:rPr lang="en-US" sz="3300" dirty="0"/>
              <a:t>Example from New Orleans (LA) schools</a:t>
            </a:r>
          </a:p>
          <a:p>
            <a:r>
              <a:rPr lang="en-US" sz="3300" dirty="0"/>
              <a:t>School response and resources related to trauma</a:t>
            </a:r>
          </a:p>
          <a:p>
            <a:r>
              <a:rPr lang="en-US" sz="3300" dirty="0"/>
              <a:t>Reduced impact of rewards and consequences</a:t>
            </a:r>
          </a:p>
          <a:p>
            <a:r>
              <a:rPr lang="en-US" sz="3300" dirty="0"/>
              <a:t>Need for staff development and also family </a:t>
            </a:r>
            <a:br>
              <a:rPr lang="en-US" sz="3300" dirty="0"/>
            </a:br>
            <a:r>
              <a:rPr lang="en-US" sz="3300" dirty="0"/>
              <a:t>and community engagement</a:t>
            </a:r>
          </a:p>
          <a:p>
            <a:r>
              <a:rPr lang="en-US" sz="3300" dirty="0"/>
              <a:t>Non-exclusionary discipline practices</a:t>
            </a:r>
          </a:p>
          <a:p>
            <a:pPr marL="0" indent="0">
              <a:buNone/>
            </a:pPr>
            <a:r>
              <a:rPr lang="en-US" sz="2400" dirty="0">
                <a:solidFill>
                  <a:srgbClr val="222222"/>
                </a:solidFill>
              </a:rPr>
              <a:t>Pearson, K., Marques, L., Stevens, M., &amp; Williams, E. M. (2022). 	Trauma and discipline disproportionality: Treating the 	underlying concerns (p. 87-107) in P.A. </a:t>
            </a:r>
            <a:r>
              <a:rPr lang="en-US" sz="2400" b="0" i="0" dirty="0" err="1">
                <a:solidFill>
                  <a:srgbClr val="222222"/>
                </a:solidFill>
                <a:effectLst/>
              </a:rPr>
              <a:t>Fenning</a:t>
            </a:r>
            <a:r>
              <a:rPr lang="en-US" sz="2400" b="0" i="0" dirty="0">
                <a:solidFill>
                  <a:srgbClr val="222222"/>
                </a:solidFill>
                <a:effectLst/>
              </a:rPr>
              <a:t>, &amp; M. B. 	Johnson, M. B. (Eds.). </a:t>
            </a:r>
            <a:r>
              <a:rPr lang="en-US" sz="2400" b="0" i="1" dirty="0">
                <a:solidFill>
                  <a:srgbClr val="222222"/>
                </a:solidFill>
                <a:effectLst/>
              </a:rPr>
              <a:t>Discipline disparities among students 	with disabilities: Creating equitable environments</a:t>
            </a:r>
            <a:r>
              <a:rPr lang="en-US" sz="2400" b="0" i="0" dirty="0">
                <a:solidFill>
                  <a:srgbClr val="222222"/>
                </a:solidFill>
                <a:effectLst/>
              </a:rPr>
              <a:t>. Teachers 	College 	Press.</a:t>
            </a:r>
            <a:endParaRPr lang="en-US" sz="2400" dirty="0"/>
          </a:p>
        </p:txBody>
      </p:sp>
    </p:spTree>
    <p:extLst>
      <p:ext uri="{BB962C8B-B14F-4D97-AF65-F5344CB8AC3E}">
        <p14:creationId xmlns:p14="http://schemas.microsoft.com/office/powerpoint/2010/main" val="8370667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335B74"/>
      </a:dk2>
      <a:lt2>
        <a:srgbClr val="FFFFFF"/>
      </a:lt2>
      <a:accent1>
        <a:srgbClr val="00A3E0"/>
      </a:accent1>
      <a:accent2>
        <a:srgbClr val="003E5A"/>
      </a:accent2>
      <a:accent3>
        <a:srgbClr val="B7DB57"/>
      </a:accent3>
      <a:accent4>
        <a:srgbClr val="41541B"/>
      </a:accent4>
      <a:accent5>
        <a:srgbClr val="A72B2B"/>
      </a:accent5>
      <a:accent6>
        <a:srgbClr val="62A39F"/>
      </a:accent6>
      <a:hlink>
        <a:srgbClr val="006185"/>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dditionalInformation xmlns="895eb294-936d-416b-ad7b-6ca7cfc60130" xsi:nil="true"/>
    <DisplayPage xmlns="895eb294-936d-416b-ad7b-6ca7cfc60130" xsi:nil="true"/>
    <PublishingExpirationDate xmlns="http://schemas.microsoft.com/sharepoint/v3" xsi:nil="true"/>
    <SortOrder xmlns="895eb294-936d-416b-ad7b-6ca7cfc60130">999</SortOrder>
    <tempDiv xmlns="895eb294-936d-416b-ad7b-6ca7cfc60130" xsi:nil="true"/>
    <PublishingStartDate xmlns="http://schemas.microsoft.com/sharepoint/v3" xsi:nil="true"/>
    <IsForm xmlns="895eb294-936d-416b-ad7b-6ca7cfc60130">false</IsForm>
    <Department xmlns="895eb294-936d-416b-ad7b-6ca7cfc60130" xsi:nil="true"/>
    <Heading xmlns="895eb294-936d-416b-ad7b-6ca7cfc60130" xsi:nil="true"/>
    <ISBEIsForm xmlns="32161f05-83f6-4fea-b805-ba1f5854d304">false</ISBEIsFor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DC679D15685047ACC5530CDD3D8E7B" ma:contentTypeVersion="12" ma:contentTypeDescription="Create a new document." ma:contentTypeScope="" ma:versionID="5de1c01a5b3451fc53fe6b33910d3c9e">
  <xsd:schema xmlns:xsd="http://www.w3.org/2001/XMLSchema" xmlns:xs="http://www.w3.org/2001/XMLSchema" xmlns:p="http://schemas.microsoft.com/office/2006/metadata/properties" xmlns:ns1="http://schemas.microsoft.com/sharepoint/v3" xmlns:ns2="32161f05-83f6-4fea-b805-ba1f5854d304" xmlns:ns3="895eb294-936d-416b-ad7b-6ca7cfc60130" targetNamespace="http://schemas.microsoft.com/office/2006/metadata/properties" ma:root="true" ma:fieldsID="520be8dc76d7d3f7772deac7ac3d8fcb" ns1:_="" ns2:_="" ns3:_="">
    <xsd:import namespace="http://schemas.microsoft.com/sharepoint/v3"/>
    <xsd:import namespace="32161f05-83f6-4fea-b805-ba1f5854d304"/>
    <xsd:import namespace="895eb294-936d-416b-ad7b-6ca7cfc60130"/>
    <xsd:element name="properties">
      <xsd:complexType>
        <xsd:sequence>
          <xsd:element name="documentManagement">
            <xsd:complexType>
              <xsd:all>
                <xsd:element ref="ns1:PublishingStartDate" minOccurs="0"/>
                <xsd:element ref="ns1:PublishingExpirationDate" minOccurs="0"/>
                <xsd:element ref="ns2:SharedWithUsers" minOccurs="0"/>
                <xsd:element ref="ns3:Heading" minOccurs="0"/>
                <xsd:element ref="ns3:DisplayPage" minOccurs="0"/>
                <xsd:element ref="ns3:AdditionalInformation" minOccurs="0"/>
                <xsd:element ref="ns3:SortOrder" minOccurs="0"/>
                <xsd:element ref="ns3:IsForm" minOccurs="0"/>
                <xsd:element ref="ns2:ISBEIsForm" minOccurs="0"/>
                <xsd:element ref="ns3:tempDiv" minOccurs="0"/>
                <xsd:element ref="ns3: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161f05-83f6-4fea-b805-ba1f5854d30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BEIsForm" ma:index="16" nillable="true" ma:displayName="ISBEIsForm" ma:default="0" ma:internalName="ISBEIsForm">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95eb294-936d-416b-ad7b-6ca7cfc60130" elementFormDefault="qualified">
    <xsd:import namespace="http://schemas.microsoft.com/office/2006/documentManagement/types"/>
    <xsd:import namespace="http://schemas.microsoft.com/office/infopath/2007/PartnerControls"/>
    <xsd:element name="Heading" ma:index="11" nillable="true" ma:displayName="Heading" ma:internalName="Heading">
      <xsd:simpleType>
        <xsd:restriction base="dms:Text">
          <xsd:maxLength value="255"/>
        </xsd:restriction>
      </xsd:simpleType>
    </xsd:element>
    <xsd:element name="DisplayPage" ma:index="12" nillable="true" ma:displayName="DisplayPage" ma:internalName="DisplayPage">
      <xsd:simpleType>
        <xsd:restriction base="dms:Text">
          <xsd:maxLength value="255"/>
        </xsd:restriction>
      </xsd:simpleType>
    </xsd:element>
    <xsd:element name="AdditionalInformation" ma:index="13" nillable="true" ma:displayName="AdditionalInformation" ma:internalName="AdditionalInformation">
      <xsd:simpleType>
        <xsd:restriction base="dms:Text">
          <xsd:maxLength value="255"/>
        </xsd:restriction>
      </xsd:simpleType>
    </xsd:element>
    <xsd:element name="SortOrder" ma:index="14" nillable="true" ma:displayName="SortOrder" ma:default="999" ma:internalName="SortOrder">
      <xsd:simpleType>
        <xsd:restriction base="dms:Number"/>
      </xsd:simpleType>
    </xsd:element>
    <xsd:element name="IsForm" ma:index="15" nillable="true" ma:displayName="IsForm" ma:default="0" ma:internalName="IsForm">
      <xsd:simpleType>
        <xsd:restriction base="dms:Boolean"/>
      </xsd:simpleType>
    </xsd:element>
    <xsd:element name="tempDiv" ma:index="17" nillable="true" ma:displayName="tempDiv" ma:internalName="tempDiv">
      <xsd:simpleType>
        <xsd:restriction base="dms:Text">
          <xsd:maxLength value="255"/>
        </xsd:restriction>
      </xsd:simpleType>
    </xsd:element>
    <xsd:element name="Department" ma:index="18" nillable="true" ma:displayName="Department" ma:list="{e71061d4-6703-44f8-87cd-029df48c7f9b}" ma:internalName="Departmen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09FD4F-89CE-461A-8C60-777CEB9EA399}">
  <ds:schemaRefs>
    <ds:schemaRef ds:uri="http://www.w3.org/XML/1998/namespace"/>
    <ds:schemaRef ds:uri="http://schemas.microsoft.com/sharepoint/v3"/>
    <ds:schemaRef ds:uri="http://purl.org/dc/terms/"/>
    <ds:schemaRef ds:uri="895eb294-936d-416b-ad7b-6ca7cfc60130"/>
    <ds:schemaRef ds:uri="http://schemas.openxmlformats.org/package/2006/metadata/core-properties"/>
    <ds:schemaRef ds:uri="http://schemas.microsoft.com/office/2006/documentManagement/types"/>
    <ds:schemaRef ds:uri="http://purl.org/dc/elements/1.1/"/>
    <ds:schemaRef ds:uri="http://purl.org/dc/dcmitype/"/>
    <ds:schemaRef ds:uri="32161f05-83f6-4fea-b805-ba1f5854d304"/>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13C0EAC-550D-46D6-803D-046A1DF10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161f05-83f6-4fea-b805-ba1f5854d304"/>
    <ds:schemaRef ds:uri="895eb294-936d-416b-ad7b-6ca7cfc60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F199BD-7A9B-4AAE-B3A9-309039D4F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2029</TotalTime>
  <Words>1398</Words>
  <Application>Microsoft Office PowerPoint</Application>
  <PresentationFormat>On-screen Show (4:3)</PresentationFormat>
  <Paragraphs>120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 </vt:lpstr>
      <vt:lpstr> </vt:lpstr>
      <vt:lpstr>Agenda </vt:lpstr>
      <vt:lpstr>Behavior Assessment Training  (BAT) project</vt:lpstr>
      <vt:lpstr>Overview of topic</vt:lpstr>
      <vt:lpstr>Moving forward to a culturally responsive view of student behavior</vt:lpstr>
      <vt:lpstr>Equity in School Discipline video</vt:lpstr>
      <vt:lpstr>Poll #1: Do you agree with Dr. McIntosh?</vt:lpstr>
      <vt:lpstr>Discipline disparities: Trauma</vt:lpstr>
      <vt:lpstr>Discipline disparities continued</vt:lpstr>
      <vt:lpstr>Discipline disparities (Fenning &amp; Johnson, 2022) continued</vt:lpstr>
      <vt:lpstr>Strategies for Countering  Unconscious Bias in the Classroom</vt:lpstr>
      <vt:lpstr>Social validity</vt:lpstr>
      <vt:lpstr>Social validity continued</vt:lpstr>
      <vt:lpstr>Items from the Assessment of Culturally  and Contextually Relevant Supports (ACCReS) </vt:lpstr>
      <vt:lpstr>ACCReS continued </vt:lpstr>
      <vt:lpstr>ACCReS continued </vt:lpstr>
      <vt:lpstr>Poll #2: How likely are you to now focus on  one or more ACCReS items in your practice?</vt:lpstr>
      <vt:lpstr>Action plan</vt:lpstr>
      <vt:lpstr>Preview spring 2023 webinars</vt:lpstr>
      <vt:lpstr>PowerPoint Presentation</vt:lpstr>
      <vt:lpstr>Please complete the 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Power_Point_Template 1- Feb. 2020.pptx</dc:title>
  <dc:creator>GRIFFIN MEGAN</dc:creator>
  <cp:lastModifiedBy>Connet, Michelle L</cp:lastModifiedBy>
  <cp:revision>119</cp:revision>
  <dcterms:modified xsi:type="dcterms:W3CDTF">2023-01-19T15:53:35Z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ContentTypeId">
    <vt:lpwstr>0x010100BADC679D15685047ACC5530CDD3D8E7B</vt:lpwstr>
  </property>
</Properties>
</file>