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462" r:id="rId2"/>
    <p:sldId id="257" r:id="rId3"/>
    <p:sldId id="611" r:id="rId4"/>
    <p:sldId id="573" r:id="rId5"/>
    <p:sldId id="605" r:id="rId6"/>
    <p:sldId id="273" r:id="rId7"/>
    <p:sldId id="576" r:id="rId8"/>
    <p:sldId id="606" r:id="rId9"/>
    <p:sldId id="607" r:id="rId10"/>
    <p:sldId id="343" r:id="rId11"/>
    <p:sldId id="291" r:id="rId12"/>
    <p:sldId id="608" r:id="rId13"/>
    <p:sldId id="429" r:id="rId14"/>
    <p:sldId id="412" r:id="rId15"/>
    <p:sldId id="414" r:id="rId16"/>
    <p:sldId id="292" r:id="rId17"/>
    <p:sldId id="610" r:id="rId18"/>
    <p:sldId id="612" r:id="rId19"/>
    <p:sldId id="597" r:id="rId20"/>
    <p:sldId id="598" r:id="rId21"/>
    <p:sldId id="602" r:id="rId22"/>
    <p:sldId id="609" r:id="rId23"/>
    <p:sldId id="603" r:id="rId24"/>
    <p:sldId id="604" r:id="rId25"/>
    <p:sldId id="599" r:id="rId26"/>
    <p:sldId id="276" r:id="rId27"/>
    <p:sldId id="286" r:id="rId28"/>
    <p:sldId id="59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72958"/>
  </p:normalViewPr>
  <p:slideViewPr>
    <p:cSldViewPr snapToGrid="0">
      <p:cViewPr varScale="1">
        <p:scale>
          <a:sx n="80" d="100"/>
          <a:sy n="80" d="100"/>
        </p:scale>
        <p:origin x="94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7578EC-8C7D-4041-AF3F-B72E89178C70}"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8F987937-B2AB-494F-A752-854673E5C3F1}">
      <dgm:prSet/>
      <dgm:spPr/>
      <dgm:t>
        <a:bodyPr/>
        <a:lstStyle/>
        <a:p>
          <a:r>
            <a:rPr lang="en-US"/>
            <a:t>In t</a:t>
          </a:r>
          <a:r>
            <a:rPr lang="en-US" b="0" i="0"/>
            <a:t>his webinar will examine what it means for to have culturally responsive evidence-based behavior intervention plans</a:t>
          </a:r>
          <a:endParaRPr lang="en-US"/>
        </a:p>
      </dgm:t>
    </dgm:pt>
    <dgm:pt modelId="{0ABF548B-C4B6-454A-910C-B81DCADC540C}" type="parTrans" cxnId="{AE6A3334-7DAE-4A1C-8092-B01FF5D4756D}">
      <dgm:prSet/>
      <dgm:spPr/>
      <dgm:t>
        <a:bodyPr/>
        <a:lstStyle/>
        <a:p>
          <a:endParaRPr lang="en-US"/>
        </a:p>
      </dgm:t>
    </dgm:pt>
    <dgm:pt modelId="{9CD271B1-B4B1-46DF-B7BD-E2FF27098E86}" type="sibTrans" cxnId="{AE6A3334-7DAE-4A1C-8092-B01FF5D4756D}">
      <dgm:prSet/>
      <dgm:spPr/>
      <dgm:t>
        <a:bodyPr/>
        <a:lstStyle/>
        <a:p>
          <a:endParaRPr lang="en-US"/>
        </a:p>
      </dgm:t>
    </dgm:pt>
    <dgm:pt modelId="{7621D5C3-1136-4624-9DAF-FA6275B4E1D9}">
      <dgm:prSet/>
      <dgm:spPr/>
      <dgm:t>
        <a:bodyPr/>
        <a:lstStyle/>
        <a:p>
          <a:r>
            <a:rPr lang="en-US"/>
            <a:t>Guest speaker:</a:t>
          </a:r>
          <a:r>
            <a:rPr lang="en-US" b="0" i="0"/>
            <a:t> </a:t>
          </a:r>
          <a:r>
            <a:rPr lang="en-US"/>
            <a:t>Mr. Travis Clayton</a:t>
          </a:r>
        </a:p>
      </dgm:t>
    </dgm:pt>
    <dgm:pt modelId="{B41080AC-2720-46EF-B89A-A28291040DA8}" type="parTrans" cxnId="{DEE14F73-4A78-476B-9AC7-12C775B6B0AF}">
      <dgm:prSet/>
      <dgm:spPr/>
      <dgm:t>
        <a:bodyPr/>
        <a:lstStyle/>
        <a:p>
          <a:endParaRPr lang="en-US"/>
        </a:p>
      </dgm:t>
    </dgm:pt>
    <dgm:pt modelId="{88E60BC9-2B1A-4E26-B72B-DE46328B4468}" type="sibTrans" cxnId="{DEE14F73-4A78-476B-9AC7-12C775B6B0AF}">
      <dgm:prSet/>
      <dgm:spPr/>
      <dgm:t>
        <a:bodyPr/>
        <a:lstStyle/>
        <a:p>
          <a:endParaRPr lang="en-US"/>
        </a:p>
      </dgm:t>
    </dgm:pt>
    <dgm:pt modelId="{6693A2AC-F209-44C5-9574-2E2A6389C278}" type="pres">
      <dgm:prSet presAssocID="{CE7578EC-8C7D-4041-AF3F-B72E89178C70}" presName="root" presStyleCnt="0">
        <dgm:presLayoutVars>
          <dgm:dir/>
          <dgm:resizeHandles val="exact"/>
        </dgm:presLayoutVars>
      </dgm:prSet>
      <dgm:spPr/>
    </dgm:pt>
    <dgm:pt modelId="{F48B7A79-C742-41C9-A9D6-C5B787DB1D62}" type="pres">
      <dgm:prSet presAssocID="{8F987937-B2AB-494F-A752-854673E5C3F1}" presName="compNode" presStyleCnt="0"/>
      <dgm:spPr/>
    </dgm:pt>
    <dgm:pt modelId="{6DCCD577-4663-4B45-A844-C57A3D55FEDC}" type="pres">
      <dgm:prSet presAssocID="{8F987937-B2AB-494F-A752-854673E5C3F1}" presName="bgRect" presStyleLbl="bgShp" presStyleIdx="0" presStyleCnt="2"/>
      <dgm:spPr/>
    </dgm:pt>
    <dgm:pt modelId="{F5CDD67A-861D-4E56-A0EE-D7EFD992B9AA}" type="pres">
      <dgm:prSet presAssocID="{8F987937-B2AB-494F-A752-854673E5C3F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F3F086E6-D900-4E33-8C3D-5921182B74C3}" type="pres">
      <dgm:prSet presAssocID="{8F987937-B2AB-494F-A752-854673E5C3F1}" presName="spaceRect" presStyleCnt="0"/>
      <dgm:spPr/>
    </dgm:pt>
    <dgm:pt modelId="{940ACDD5-303A-4221-A314-C02F5F341D19}" type="pres">
      <dgm:prSet presAssocID="{8F987937-B2AB-494F-A752-854673E5C3F1}" presName="parTx" presStyleLbl="revTx" presStyleIdx="0" presStyleCnt="2">
        <dgm:presLayoutVars>
          <dgm:chMax val="0"/>
          <dgm:chPref val="0"/>
        </dgm:presLayoutVars>
      </dgm:prSet>
      <dgm:spPr/>
    </dgm:pt>
    <dgm:pt modelId="{877A2562-3C18-4A9A-BEA5-71A6B12026D8}" type="pres">
      <dgm:prSet presAssocID="{9CD271B1-B4B1-46DF-B7BD-E2FF27098E86}" presName="sibTrans" presStyleCnt="0"/>
      <dgm:spPr/>
    </dgm:pt>
    <dgm:pt modelId="{7EDE2170-D3D4-420F-A8E6-9AD7AA35C252}" type="pres">
      <dgm:prSet presAssocID="{7621D5C3-1136-4624-9DAF-FA6275B4E1D9}" presName="compNode" presStyleCnt="0"/>
      <dgm:spPr/>
    </dgm:pt>
    <dgm:pt modelId="{1A853C03-EE24-458F-8D6D-64BE05A2C9E1}" type="pres">
      <dgm:prSet presAssocID="{7621D5C3-1136-4624-9DAF-FA6275B4E1D9}" presName="bgRect" presStyleLbl="bgShp" presStyleIdx="1" presStyleCnt="2"/>
      <dgm:spPr/>
    </dgm:pt>
    <dgm:pt modelId="{3968DC0E-6BA6-4AC5-87EC-B851B6E1BFEF}" type="pres">
      <dgm:prSet presAssocID="{7621D5C3-1136-4624-9DAF-FA6275B4E1D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phone"/>
        </a:ext>
      </dgm:extLst>
    </dgm:pt>
    <dgm:pt modelId="{5A25213D-AADB-4708-8981-8A8D1AF8A0D3}" type="pres">
      <dgm:prSet presAssocID="{7621D5C3-1136-4624-9DAF-FA6275B4E1D9}" presName="spaceRect" presStyleCnt="0"/>
      <dgm:spPr/>
    </dgm:pt>
    <dgm:pt modelId="{AF14627E-EF65-4B5A-8A95-1088A446D347}" type="pres">
      <dgm:prSet presAssocID="{7621D5C3-1136-4624-9DAF-FA6275B4E1D9}" presName="parTx" presStyleLbl="revTx" presStyleIdx="1" presStyleCnt="2">
        <dgm:presLayoutVars>
          <dgm:chMax val="0"/>
          <dgm:chPref val="0"/>
        </dgm:presLayoutVars>
      </dgm:prSet>
      <dgm:spPr/>
    </dgm:pt>
  </dgm:ptLst>
  <dgm:cxnLst>
    <dgm:cxn modelId="{8A03AB1C-DF08-CB48-B4E9-BAE2F3A10C7B}" type="presOf" srcId="{CE7578EC-8C7D-4041-AF3F-B72E89178C70}" destId="{6693A2AC-F209-44C5-9574-2E2A6389C278}" srcOrd="0" destOrd="0" presId="urn:microsoft.com/office/officeart/2018/2/layout/IconVerticalSolidList"/>
    <dgm:cxn modelId="{BD61692D-E7CB-EF49-988A-4084C52F3462}" type="presOf" srcId="{8F987937-B2AB-494F-A752-854673E5C3F1}" destId="{940ACDD5-303A-4221-A314-C02F5F341D19}" srcOrd="0" destOrd="0" presId="urn:microsoft.com/office/officeart/2018/2/layout/IconVerticalSolidList"/>
    <dgm:cxn modelId="{AE6A3334-7DAE-4A1C-8092-B01FF5D4756D}" srcId="{CE7578EC-8C7D-4041-AF3F-B72E89178C70}" destId="{8F987937-B2AB-494F-A752-854673E5C3F1}" srcOrd="0" destOrd="0" parTransId="{0ABF548B-C4B6-454A-910C-B81DCADC540C}" sibTransId="{9CD271B1-B4B1-46DF-B7BD-E2FF27098E86}"/>
    <dgm:cxn modelId="{FD84C96D-1EEA-8144-9B09-244EA6F400EC}" type="presOf" srcId="{7621D5C3-1136-4624-9DAF-FA6275B4E1D9}" destId="{AF14627E-EF65-4B5A-8A95-1088A446D347}" srcOrd="0" destOrd="0" presId="urn:microsoft.com/office/officeart/2018/2/layout/IconVerticalSolidList"/>
    <dgm:cxn modelId="{DEE14F73-4A78-476B-9AC7-12C775B6B0AF}" srcId="{CE7578EC-8C7D-4041-AF3F-B72E89178C70}" destId="{7621D5C3-1136-4624-9DAF-FA6275B4E1D9}" srcOrd="1" destOrd="0" parTransId="{B41080AC-2720-46EF-B89A-A28291040DA8}" sibTransId="{88E60BC9-2B1A-4E26-B72B-DE46328B4468}"/>
    <dgm:cxn modelId="{278E5991-1F8C-CE4B-82BA-EB2FE1860396}" type="presParOf" srcId="{6693A2AC-F209-44C5-9574-2E2A6389C278}" destId="{F48B7A79-C742-41C9-A9D6-C5B787DB1D62}" srcOrd="0" destOrd="0" presId="urn:microsoft.com/office/officeart/2018/2/layout/IconVerticalSolidList"/>
    <dgm:cxn modelId="{BC12B9D0-C581-AB4B-8C7E-21D913FF0E57}" type="presParOf" srcId="{F48B7A79-C742-41C9-A9D6-C5B787DB1D62}" destId="{6DCCD577-4663-4B45-A844-C57A3D55FEDC}" srcOrd="0" destOrd="0" presId="urn:microsoft.com/office/officeart/2018/2/layout/IconVerticalSolidList"/>
    <dgm:cxn modelId="{21129D9E-EF42-5A4E-8C89-310C0F9753AF}" type="presParOf" srcId="{F48B7A79-C742-41C9-A9D6-C5B787DB1D62}" destId="{F5CDD67A-861D-4E56-A0EE-D7EFD992B9AA}" srcOrd="1" destOrd="0" presId="urn:microsoft.com/office/officeart/2018/2/layout/IconVerticalSolidList"/>
    <dgm:cxn modelId="{F2AD2534-8053-7243-A9AC-294CC9F37557}" type="presParOf" srcId="{F48B7A79-C742-41C9-A9D6-C5B787DB1D62}" destId="{F3F086E6-D900-4E33-8C3D-5921182B74C3}" srcOrd="2" destOrd="0" presId="urn:microsoft.com/office/officeart/2018/2/layout/IconVerticalSolidList"/>
    <dgm:cxn modelId="{B99B63AE-8A32-804F-857D-17930EB37831}" type="presParOf" srcId="{F48B7A79-C742-41C9-A9D6-C5B787DB1D62}" destId="{940ACDD5-303A-4221-A314-C02F5F341D19}" srcOrd="3" destOrd="0" presId="urn:microsoft.com/office/officeart/2018/2/layout/IconVerticalSolidList"/>
    <dgm:cxn modelId="{496F30F9-1095-5F4C-B28F-2DB2BCAE3AFE}" type="presParOf" srcId="{6693A2AC-F209-44C5-9574-2E2A6389C278}" destId="{877A2562-3C18-4A9A-BEA5-71A6B12026D8}" srcOrd="1" destOrd="0" presId="urn:microsoft.com/office/officeart/2018/2/layout/IconVerticalSolidList"/>
    <dgm:cxn modelId="{A7238326-1F23-DF41-8B17-946AD47FA452}" type="presParOf" srcId="{6693A2AC-F209-44C5-9574-2E2A6389C278}" destId="{7EDE2170-D3D4-420F-A8E6-9AD7AA35C252}" srcOrd="2" destOrd="0" presId="urn:microsoft.com/office/officeart/2018/2/layout/IconVerticalSolidList"/>
    <dgm:cxn modelId="{1D465D44-B20B-E142-A79C-A56AF3037EF2}" type="presParOf" srcId="{7EDE2170-D3D4-420F-A8E6-9AD7AA35C252}" destId="{1A853C03-EE24-458F-8D6D-64BE05A2C9E1}" srcOrd="0" destOrd="0" presId="urn:microsoft.com/office/officeart/2018/2/layout/IconVerticalSolidList"/>
    <dgm:cxn modelId="{8C592DB7-BFAC-CD4B-8189-E9A823465E5C}" type="presParOf" srcId="{7EDE2170-D3D4-420F-A8E6-9AD7AA35C252}" destId="{3968DC0E-6BA6-4AC5-87EC-B851B6E1BFEF}" srcOrd="1" destOrd="0" presId="urn:microsoft.com/office/officeart/2018/2/layout/IconVerticalSolidList"/>
    <dgm:cxn modelId="{1111B059-02C3-C045-A81B-49297CD34145}" type="presParOf" srcId="{7EDE2170-D3D4-420F-A8E6-9AD7AA35C252}" destId="{5A25213D-AADB-4708-8981-8A8D1AF8A0D3}" srcOrd="2" destOrd="0" presId="urn:microsoft.com/office/officeart/2018/2/layout/IconVerticalSolidList"/>
    <dgm:cxn modelId="{ED287FAE-22DA-8C49-B183-8D3ED11584ED}" type="presParOf" srcId="{7EDE2170-D3D4-420F-A8E6-9AD7AA35C252}" destId="{AF14627E-EF65-4B5A-8A95-1088A446D34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3DC859-074E-43F7-80E4-8A84767FC2D5}" type="doc">
      <dgm:prSet loTypeId="urn:microsoft.com/office/officeart/2005/8/layout/default" loCatId="list" qsTypeId="urn:microsoft.com/office/officeart/2005/8/quickstyle/simple5" qsCatId="simple" csTypeId="urn:microsoft.com/office/officeart/2005/8/colors/accent1_2" csCatId="accent1"/>
      <dgm:spPr/>
      <dgm:t>
        <a:bodyPr/>
        <a:lstStyle/>
        <a:p>
          <a:endParaRPr lang="en-US"/>
        </a:p>
      </dgm:t>
    </dgm:pt>
    <dgm:pt modelId="{85A32394-8FF8-4EA5-9D2B-826D8DF03CDD}">
      <dgm:prSet/>
      <dgm:spPr/>
      <dgm:t>
        <a:bodyPr/>
        <a:lstStyle/>
        <a:p>
          <a:r>
            <a:rPr lang="en-US"/>
            <a:t>Special Education Teacher</a:t>
          </a:r>
        </a:p>
      </dgm:t>
    </dgm:pt>
    <dgm:pt modelId="{6D4502B5-E0C8-431E-9FE2-CF1300A16ED4}" type="parTrans" cxnId="{D2EF4C6C-35E6-45EA-B4A8-82FD49BF3223}">
      <dgm:prSet/>
      <dgm:spPr/>
      <dgm:t>
        <a:bodyPr/>
        <a:lstStyle/>
        <a:p>
          <a:endParaRPr lang="en-US"/>
        </a:p>
      </dgm:t>
    </dgm:pt>
    <dgm:pt modelId="{9E668F26-01C4-471F-AF3C-B50583D97E4D}" type="sibTrans" cxnId="{D2EF4C6C-35E6-45EA-B4A8-82FD49BF3223}">
      <dgm:prSet/>
      <dgm:spPr/>
      <dgm:t>
        <a:bodyPr/>
        <a:lstStyle/>
        <a:p>
          <a:endParaRPr lang="en-US"/>
        </a:p>
      </dgm:t>
    </dgm:pt>
    <dgm:pt modelId="{B88345E8-0ADA-4045-A612-AE605D2CB08C}">
      <dgm:prSet/>
      <dgm:spPr/>
      <dgm:t>
        <a:bodyPr/>
        <a:lstStyle/>
        <a:p>
          <a:r>
            <a:rPr lang="en-US"/>
            <a:t>General Education Teacher</a:t>
          </a:r>
        </a:p>
      </dgm:t>
    </dgm:pt>
    <dgm:pt modelId="{D4B857AF-DFC0-4658-A7EF-12D0D61E40F9}" type="parTrans" cxnId="{A0B376B9-1D14-4572-B839-7F48828FF42F}">
      <dgm:prSet/>
      <dgm:spPr/>
      <dgm:t>
        <a:bodyPr/>
        <a:lstStyle/>
        <a:p>
          <a:endParaRPr lang="en-US"/>
        </a:p>
      </dgm:t>
    </dgm:pt>
    <dgm:pt modelId="{601FE229-FE66-43A5-B4D7-BF23B359B177}" type="sibTrans" cxnId="{A0B376B9-1D14-4572-B839-7F48828FF42F}">
      <dgm:prSet/>
      <dgm:spPr/>
      <dgm:t>
        <a:bodyPr/>
        <a:lstStyle/>
        <a:p>
          <a:endParaRPr lang="en-US"/>
        </a:p>
      </dgm:t>
    </dgm:pt>
    <dgm:pt modelId="{42291F27-B36A-43FF-B2D0-C6D7F531F88B}">
      <dgm:prSet/>
      <dgm:spPr/>
      <dgm:t>
        <a:bodyPr/>
        <a:lstStyle/>
        <a:p>
          <a:r>
            <a:rPr lang="en-US"/>
            <a:t>Related Services Professional</a:t>
          </a:r>
        </a:p>
      </dgm:t>
    </dgm:pt>
    <dgm:pt modelId="{0A0E2BA8-1395-40C3-9937-EBC9708A16F0}" type="parTrans" cxnId="{132FAFBD-FE0A-4989-883B-82F57F9CB9BD}">
      <dgm:prSet/>
      <dgm:spPr/>
      <dgm:t>
        <a:bodyPr/>
        <a:lstStyle/>
        <a:p>
          <a:endParaRPr lang="en-US"/>
        </a:p>
      </dgm:t>
    </dgm:pt>
    <dgm:pt modelId="{BA8A70A3-614C-43B4-BB1E-A7CAE2C8DDF7}" type="sibTrans" cxnId="{132FAFBD-FE0A-4989-883B-82F57F9CB9BD}">
      <dgm:prSet/>
      <dgm:spPr/>
      <dgm:t>
        <a:bodyPr/>
        <a:lstStyle/>
        <a:p>
          <a:endParaRPr lang="en-US"/>
        </a:p>
      </dgm:t>
    </dgm:pt>
    <dgm:pt modelId="{DC503171-EA72-4FE4-8225-5E66715F1223}">
      <dgm:prSet/>
      <dgm:spPr/>
      <dgm:t>
        <a:bodyPr/>
        <a:lstStyle/>
        <a:p>
          <a:r>
            <a:rPr lang="en-US"/>
            <a:t>Administrator</a:t>
          </a:r>
        </a:p>
      </dgm:t>
    </dgm:pt>
    <dgm:pt modelId="{4558B9B4-3D84-47E4-BFE8-F1CBDEEAECE4}" type="parTrans" cxnId="{D01DA16E-307D-44B6-8A19-0F731BF0BDD1}">
      <dgm:prSet/>
      <dgm:spPr/>
      <dgm:t>
        <a:bodyPr/>
        <a:lstStyle/>
        <a:p>
          <a:endParaRPr lang="en-US"/>
        </a:p>
      </dgm:t>
    </dgm:pt>
    <dgm:pt modelId="{309F1648-1A39-4BCC-8551-0D766C26140A}" type="sibTrans" cxnId="{D01DA16E-307D-44B6-8A19-0F731BF0BDD1}">
      <dgm:prSet/>
      <dgm:spPr/>
      <dgm:t>
        <a:bodyPr/>
        <a:lstStyle/>
        <a:p>
          <a:endParaRPr lang="en-US"/>
        </a:p>
      </dgm:t>
    </dgm:pt>
    <dgm:pt modelId="{DD25A32A-B980-425A-B7DC-A0E6B0BCFC08}">
      <dgm:prSet/>
      <dgm:spPr/>
      <dgm:t>
        <a:bodyPr/>
        <a:lstStyle/>
        <a:p>
          <a:r>
            <a:rPr lang="en-US"/>
            <a:t>Other</a:t>
          </a:r>
        </a:p>
      </dgm:t>
    </dgm:pt>
    <dgm:pt modelId="{55B1223D-A246-4B18-A5E8-31C8A1A6085C}" type="parTrans" cxnId="{BCF777D8-7918-49AF-B351-96FE7FEC351B}">
      <dgm:prSet/>
      <dgm:spPr/>
      <dgm:t>
        <a:bodyPr/>
        <a:lstStyle/>
        <a:p>
          <a:endParaRPr lang="en-US"/>
        </a:p>
      </dgm:t>
    </dgm:pt>
    <dgm:pt modelId="{58064C48-9A60-4CDF-8B42-201198E6D41A}" type="sibTrans" cxnId="{BCF777D8-7918-49AF-B351-96FE7FEC351B}">
      <dgm:prSet/>
      <dgm:spPr/>
      <dgm:t>
        <a:bodyPr/>
        <a:lstStyle/>
        <a:p>
          <a:endParaRPr lang="en-US"/>
        </a:p>
      </dgm:t>
    </dgm:pt>
    <dgm:pt modelId="{85B1714B-72E8-42DA-B10E-FB5AD1840616}" type="pres">
      <dgm:prSet presAssocID="{603DC859-074E-43F7-80E4-8A84767FC2D5}" presName="diagram" presStyleCnt="0">
        <dgm:presLayoutVars>
          <dgm:dir/>
          <dgm:resizeHandles val="exact"/>
        </dgm:presLayoutVars>
      </dgm:prSet>
      <dgm:spPr/>
    </dgm:pt>
    <dgm:pt modelId="{31C4A84A-3273-4FD2-9454-E4DE0925799D}" type="pres">
      <dgm:prSet presAssocID="{85A32394-8FF8-4EA5-9D2B-826D8DF03CDD}" presName="node" presStyleLbl="node1" presStyleIdx="0" presStyleCnt="5">
        <dgm:presLayoutVars>
          <dgm:bulletEnabled val="1"/>
        </dgm:presLayoutVars>
      </dgm:prSet>
      <dgm:spPr/>
    </dgm:pt>
    <dgm:pt modelId="{B1D58A28-2D6E-472E-B44D-7DC11C38270F}" type="pres">
      <dgm:prSet presAssocID="{9E668F26-01C4-471F-AF3C-B50583D97E4D}" presName="sibTrans" presStyleCnt="0"/>
      <dgm:spPr/>
    </dgm:pt>
    <dgm:pt modelId="{FDF7634D-2293-4A3B-9B8A-2F29A06C7998}" type="pres">
      <dgm:prSet presAssocID="{B88345E8-0ADA-4045-A612-AE605D2CB08C}" presName="node" presStyleLbl="node1" presStyleIdx="1" presStyleCnt="5">
        <dgm:presLayoutVars>
          <dgm:bulletEnabled val="1"/>
        </dgm:presLayoutVars>
      </dgm:prSet>
      <dgm:spPr/>
    </dgm:pt>
    <dgm:pt modelId="{5DE860DC-A5D5-4D15-A8FF-1325A4F3EEE0}" type="pres">
      <dgm:prSet presAssocID="{601FE229-FE66-43A5-B4D7-BF23B359B177}" presName="sibTrans" presStyleCnt="0"/>
      <dgm:spPr/>
    </dgm:pt>
    <dgm:pt modelId="{B688C4D9-ACE8-42D5-BE65-CB693DB18E60}" type="pres">
      <dgm:prSet presAssocID="{42291F27-B36A-43FF-B2D0-C6D7F531F88B}" presName="node" presStyleLbl="node1" presStyleIdx="2" presStyleCnt="5">
        <dgm:presLayoutVars>
          <dgm:bulletEnabled val="1"/>
        </dgm:presLayoutVars>
      </dgm:prSet>
      <dgm:spPr/>
    </dgm:pt>
    <dgm:pt modelId="{65F019C1-FF87-4DB9-AF4D-D7B8A369E7C7}" type="pres">
      <dgm:prSet presAssocID="{BA8A70A3-614C-43B4-BB1E-A7CAE2C8DDF7}" presName="sibTrans" presStyleCnt="0"/>
      <dgm:spPr/>
    </dgm:pt>
    <dgm:pt modelId="{EB052F8A-4093-4741-8131-1D0F2ECC3CD9}" type="pres">
      <dgm:prSet presAssocID="{DC503171-EA72-4FE4-8225-5E66715F1223}" presName="node" presStyleLbl="node1" presStyleIdx="3" presStyleCnt="5">
        <dgm:presLayoutVars>
          <dgm:bulletEnabled val="1"/>
        </dgm:presLayoutVars>
      </dgm:prSet>
      <dgm:spPr/>
    </dgm:pt>
    <dgm:pt modelId="{1BADC700-51EB-4D8C-9747-98432BDB41AF}" type="pres">
      <dgm:prSet presAssocID="{309F1648-1A39-4BCC-8551-0D766C26140A}" presName="sibTrans" presStyleCnt="0"/>
      <dgm:spPr/>
    </dgm:pt>
    <dgm:pt modelId="{11F77007-AC7F-4777-B541-CCA65F6A15D7}" type="pres">
      <dgm:prSet presAssocID="{DD25A32A-B980-425A-B7DC-A0E6B0BCFC08}" presName="node" presStyleLbl="node1" presStyleIdx="4" presStyleCnt="5">
        <dgm:presLayoutVars>
          <dgm:bulletEnabled val="1"/>
        </dgm:presLayoutVars>
      </dgm:prSet>
      <dgm:spPr/>
    </dgm:pt>
  </dgm:ptLst>
  <dgm:cxnLst>
    <dgm:cxn modelId="{ABA17306-DFC1-4577-8B45-344F87E2ED74}" type="presOf" srcId="{DC503171-EA72-4FE4-8225-5E66715F1223}" destId="{EB052F8A-4093-4741-8131-1D0F2ECC3CD9}" srcOrd="0" destOrd="0" presId="urn:microsoft.com/office/officeart/2005/8/layout/default"/>
    <dgm:cxn modelId="{20A0541C-2339-4903-96B7-31137BEB7A7D}" type="presOf" srcId="{B88345E8-0ADA-4045-A612-AE605D2CB08C}" destId="{FDF7634D-2293-4A3B-9B8A-2F29A06C7998}" srcOrd="0" destOrd="0" presId="urn:microsoft.com/office/officeart/2005/8/layout/default"/>
    <dgm:cxn modelId="{FC2A182A-117A-4957-9440-0ECC66BB8D0B}" type="presOf" srcId="{603DC859-074E-43F7-80E4-8A84767FC2D5}" destId="{85B1714B-72E8-42DA-B10E-FB5AD1840616}" srcOrd="0" destOrd="0" presId="urn:microsoft.com/office/officeart/2005/8/layout/default"/>
    <dgm:cxn modelId="{D2EF4C6C-35E6-45EA-B4A8-82FD49BF3223}" srcId="{603DC859-074E-43F7-80E4-8A84767FC2D5}" destId="{85A32394-8FF8-4EA5-9D2B-826D8DF03CDD}" srcOrd="0" destOrd="0" parTransId="{6D4502B5-E0C8-431E-9FE2-CF1300A16ED4}" sibTransId="{9E668F26-01C4-471F-AF3C-B50583D97E4D}"/>
    <dgm:cxn modelId="{D01DA16E-307D-44B6-8A19-0F731BF0BDD1}" srcId="{603DC859-074E-43F7-80E4-8A84767FC2D5}" destId="{DC503171-EA72-4FE4-8225-5E66715F1223}" srcOrd="3" destOrd="0" parTransId="{4558B9B4-3D84-47E4-BFE8-F1CBDEEAECE4}" sibTransId="{309F1648-1A39-4BCC-8551-0D766C26140A}"/>
    <dgm:cxn modelId="{C76477A2-E6F3-412E-B4AF-746A24A1D390}" type="presOf" srcId="{85A32394-8FF8-4EA5-9D2B-826D8DF03CDD}" destId="{31C4A84A-3273-4FD2-9454-E4DE0925799D}" srcOrd="0" destOrd="0" presId="urn:microsoft.com/office/officeart/2005/8/layout/default"/>
    <dgm:cxn modelId="{A0B376B9-1D14-4572-B839-7F48828FF42F}" srcId="{603DC859-074E-43F7-80E4-8A84767FC2D5}" destId="{B88345E8-0ADA-4045-A612-AE605D2CB08C}" srcOrd="1" destOrd="0" parTransId="{D4B857AF-DFC0-4658-A7EF-12D0D61E40F9}" sibTransId="{601FE229-FE66-43A5-B4D7-BF23B359B177}"/>
    <dgm:cxn modelId="{132FAFBD-FE0A-4989-883B-82F57F9CB9BD}" srcId="{603DC859-074E-43F7-80E4-8A84767FC2D5}" destId="{42291F27-B36A-43FF-B2D0-C6D7F531F88B}" srcOrd="2" destOrd="0" parTransId="{0A0E2BA8-1395-40C3-9937-EBC9708A16F0}" sibTransId="{BA8A70A3-614C-43B4-BB1E-A7CAE2C8DDF7}"/>
    <dgm:cxn modelId="{BCF777D8-7918-49AF-B351-96FE7FEC351B}" srcId="{603DC859-074E-43F7-80E4-8A84767FC2D5}" destId="{DD25A32A-B980-425A-B7DC-A0E6B0BCFC08}" srcOrd="4" destOrd="0" parTransId="{55B1223D-A246-4B18-A5E8-31C8A1A6085C}" sibTransId="{58064C48-9A60-4CDF-8B42-201198E6D41A}"/>
    <dgm:cxn modelId="{DE205AF7-4875-4B4A-A05B-33B6229BDA38}" type="presOf" srcId="{DD25A32A-B980-425A-B7DC-A0E6B0BCFC08}" destId="{11F77007-AC7F-4777-B541-CCA65F6A15D7}" srcOrd="0" destOrd="0" presId="urn:microsoft.com/office/officeart/2005/8/layout/default"/>
    <dgm:cxn modelId="{DDB399F9-2C3A-4EB2-8097-2EDB9D748D13}" type="presOf" srcId="{42291F27-B36A-43FF-B2D0-C6D7F531F88B}" destId="{B688C4D9-ACE8-42D5-BE65-CB693DB18E60}" srcOrd="0" destOrd="0" presId="urn:microsoft.com/office/officeart/2005/8/layout/default"/>
    <dgm:cxn modelId="{A0202F87-C92E-4CC5-BB12-C6C01D3687EF}" type="presParOf" srcId="{85B1714B-72E8-42DA-B10E-FB5AD1840616}" destId="{31C4A84A-3273-4FD2-9454-E4DE0925799D}" srcOrd="0" destOrd="0" presId="urn:microsoft.com/office/officeart/2005/8/layout/default"/>
    <dgm:cxn modelId="{8DB81366-99B9-43E7-B91F-BAB614DFDEB9}" type="presParOf" srcId="{85B1714B-72E8-42DA-B10E-FB5AD1840616}" destId="{B1D58A28-2D6E-472E-B44D-7DC11C38270F}" srcOrd="1" destOrd="0" presId="urn:microsoft.com/office/officeart/2005/8/layout/default"/>
    <dgm:cxn modelId="{FCC3B02C-F372-481D-AD48-39CDEE61A018}" type="presParOf" srcId="{85B1714B-72E8-42DA-B10E-FB5AD1840616}" destId="{FDF7634D-2293-4A3B-9B8A-2F29A06C7998}" srcOrd="2" destOrd="0" presId="urn:microsoft.com/office/officeart/2005/8/layout/default"/>
    <dgm:cxn modelId="{850B395B-EA82-412D-99FB-E8A3E7D7C658}" type="presParOf" srcId="{85B1714B-72E8-42DA-B10E-FB5AD1840616}" destId="{5DE860DC-A5D5-4D15-A8FF-1325A4F3EEE0}" srcOrd="3" destOrd="0" presId="urn:microsoft.com/office/officeart/2005/8/layout/default"/>
    <dgm:cxn modelId="{183F83EE-80DA-45E4-9134-61FD5202F0C6}" type="presParOf" srcId="{85B1714B-72E8-42DA-B10E-FB5AD1840616}" destId="{B688C4D9-ACE8-42D5-BE65-CB693DB18E60}" srcOrd="4" destOrd="0" presId="urn:microsoft.com/office/officeart/2005/8/layout/default"/>
    <dgm:cxn modelId="{1F8264F3-037A-4632-A764-65A0D798F9BB}" type="presParOf" srcId="{85B1714B-72E8-42DA-B10E-FB5AD1840616}" destId="{65F019C1-FF87-4DB9-AF4D-D7B8A369E7C7}" srcOrd="5" destOrd="0" presId="urn:microsoft.com/office/officeart/2005/8/layout/default"/>
    <dgm:cxn modelId="{3F4E14C0-3997-4027-943A-8AB62508A3F0}" type="presParOf" srcId="{85B1714B-72E8-42DA-B10E-FB5AD1840616}" destId="{EB052F8A-4093-4741-8131-1D0F2ECC3CD9}" srcOrd="6" destOrd="0" presId="urn:microsoft.com/office/officeart/2005/8/layout/default"/>
    <dgm:cxn modelId="{7067FC51-8819-44D7-AF45-B9BB7BFA4475}" type="presParOf" srcId="{85B1714B-72E8-42DA-B10E-FB5AD1840616}" destId="{1BADC700-51EB-4D8C-9747-98432BDB41AF}" srcOrd="7" destOrd="0" presId="urn:microsoft.com/office/officeart/2005/8/layout/default"/>
    <dgm:cxn modelId="{EAB6079D-EA55-4D70-9C99-267CFA413272}" type="presParOf" srcId="{85B1714B-72E8-42DA-B10E-FB5AD1840616}" destId="{11F77007-AC7F-4777-B541-CCA65F6A15D7}"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B0BD5D-7310-4039-8F46-603281351ECC}" type="doc">
      <dgm:prSet loTypeId="urn:microsoft.com/office/officeart/2005/8/layout/matrix3" loCatId="matrix" qsTypeId="urn:microsoft.com/office/officeart/2005/8/quickstyle/simple1" qsCatId="simple" csTypeId="urn:microsoft.com/office/officeart/2005/8/colors/accent0_3" csCatId="mainScheme" phldr="1"/>
      <dgm:spPr/>
      <dgm:t>
        <a:bodyPr/>
        <a:lstStyle/>
        <a:p>
          <a:endParaRPr lang="en-US"/>
        </a:p>
      </dgm:t>
    </dgm:pt>
    <dgm:pt modelId="{49CD3354-CCAD-43F4-9122-A0032407F069}">
      <dgm:prSet/>
      <dgm:spPr/>
      <dgm:t>
        <a:bodyPr/>
        <a:lstStyle/>
        <a:p>
          <a:r>
            <a:rPr lang="en-US"/>
            <a:t>Antecedent</a:t>
          </a:r>
        </a:p>
      </dgm:t>
    </dgm:pt>
    <dgm:pt modelId="{E3173E7B-6CD3-4A19-95C1-CC291EC4CAD7}" type="parTrans" cxnId="{60AEC9F9-DB08-400C-8C4A-B0DE9007E78F}">
      <dgm:prSet/>
      <dgm:spPr/>
      <dgm:t>
        <a:bodyPr/>
        <a:lstStyle/>
        <a:p>
          <a:endParaRPr lang="en-US"/>
        </a:p>
      </dgm:t>
    </dgm:pt>
    <dgm:pt modelId="{D5564D7C-2D33-48BB-9F8F-E9904BB07CEA}" type="sibTrans" cxnId="{60AEC9F9-DB08-400C-8C4A-B0DE9007E78F}">
      <dgm:prSet/>
      <dgm:spPr/>
      <dgm:t>
        <a:bodyPr/>
        <a:lstStyle/>
        <a:p>
          <a:endParaRPr lang="en-US"/>
        </a:p>
      </dgm:t>
    </dgm:pt>
    <dgm:pt modelId="{13571A33-A4F6-4170-BF03-2B4F49AA884D}">
      <dgm:prSet/>
      <dgm:spPr/>
      <dgm:t>
        <a:bodyPr/>
        <a:lstStyle/>
        <a:p>
          <a:r>
            <a:rPr lang="en-US" dirty="0"/>
            <a:t>What comes directly before the behavior </a:t>
          </a:r>
        </a:p>
      </dgm:t>
    </dgm:pt>
    <dgm:pt modelId="{904E5DFB-32C7-435A-B116-A96CAA393399}" type="parTrans" cxnId="{85447CE5-9BC3-4A76-98F6-1EDA9224E25F}">
      <dgm:prSet/>
      <dgm:spPr/>
      <dgm:t>
        <a:bodyPr/>
        <a:lstStyle/>
        <a:p>
          <a:endParaRPr lang="en-US"/>
        </a:p>
      </dgm:t>
    </dgm:pt>
    <dgm:pt modelId="{6B55449F-0A7A-48EC-B43F-845B09C7C060}" type="sibTrans" cxnId="{85447CE5-9BC3-4A76-98F6-1EDA9224E25F}">
      <dgm:prSet/>
      <dgm:spPr/>
      <dgm:t>
        <a:bodyPr/>
        <a:lstStyle/>
        <a:p>
          <a:endParaRPr lang="en-US"/>
        </a:p>
      </dgm:t>
    </dgm:pt>
    <dgm:pt modelId="{8942F8BB-FFDD-4279-9C25-612D37DD01F4}">
      <dgm:prSet/>
      <dgm:spPr/>
      <dgm:t>
        <a:bodyPr/>
        <a:lstStyle/>
        <a:p>
          <a:r>
            <a:rPr lang="en-US" dirty="0"/>
            <a:t>Behavior </a:t>
          </a:r>
        </a:p>
      </dgm:t>
    </dgm:pt>
    <dgm:pt modelId="{A4572911-93CC-4C21-827F-36AF078ED63C}" type="parTrans" cxnId="{97DED453-B5D7-49E5-80F3-86A76230DA60}">
      <dgm:prSet/>
      <dgm:spPr/>
      <dgm:t>
        <a:bodyPr/>
        <a:lstStyle/>
        <a:p>
          <a:endParaRPr lang="en-US"/>
        </a:p>
      </dgm:t>
    </dgm:pt>
    <dgm:pt modelId="{B30ED26F-9DC0-443D-95FB-35A3A4A80D1C}" type="sibTrans" cxnId="{97DED453-B5D7-49E5-80F3-86A76230DA60}">
      <dgm:prSet/>
      <dgm:spPr/>
      <dgm:t>
        <a:bodyPr/>
        <a:lstStyle/>
        <a:p>
          <a:endParaRPr lang="en-US"/>
        </a:p>
      </dgm:t>
    </dgm:pt>
    <dgm:pt modelId="{5C44260D-570A-41BC-9FAB-BABE3CB5465B}">
      <dgm:prSet/>
      <dgm:spPr/>
      <dgm:t>
        <a:bodyPr/>
        <a:lstStyle/>
        <a:p>
          <a:r>
            <a:rPr lang="en-US" dirty="0"/>
            <a:t>Consequence</a:t>
          </a:r>
        </a:p>
      </dgm:t>
    </dgm:pt>
    <dgm:pt modelId="{DC2E9A86-FF44-4CE5-9334-947B4E54F280}" type="parTrans" cxnId="{EB62C95E-D81E-4FD1-A67C-569421F94EF8}">
      <dgm:prSet/>
      <dgm:spPr/>
      <dgm:t>
        <a:bodyPr/>
        <a:lstStyle/>
        <a:p>
          <a:endParaRPr lang="en-US"/>
        </a:p>
      </dgm:t>
    </dgm:pt>
    <dgm:pt modelId="{70B6E2A0-AD50-460B-B8EC-731C69B75244}" type="sibTrans" cxnId="{EB62C95E-D81E-4FD1-A67C-569421F94EF8}">
      <dgm:prSet/>
      <dgm:spPr/>
      <dgm:t>
        <a:bodyPr/>
        <a:lstStyle/>
        <a:p>
          <a:endParaRPr lang="en-US"/>
        </a:p>
      </dgm:t>
    </dgm:pt>
    <dgm:pt modelId="{DD68A522-99A7-4ED0-B3F0-A8E7F93F8B92}">
      <dgm:prSet/>
      <dgm:spPr/>
      <dgm:t>
        <a:bodyPr/>
        <a:lstStyle/>
        <a:p>
          <a:r>
            <a:rPr lang="en-US" dirty="0"/>
            <a:t>Negative</a:t>
          </a:r>
        </a:p>
      </dgm:t>
    </dgm:pt>
    <dgm:pt modelId="{EB7C7A3C-9504-43B0-8E4F-A2D4D9895D35}" type="parTrans" cxnId="{4C9604EE-BE87-4225-8DB8-AD8EC34BB0A9}">
      <dgm:prSet/>
      <dgm:spPr/>
      <dgm:t>
        <a:bodyPr/>
        <a:lstStyle/>
        <a:p>
          <a:endParaRPr lang="en-US"/>
        </a:p>
      </dgm:t>
    </dgm:pt>
    <dgm:pt modelId="{43F3F27E-76FA-4C33-9DD7-247FA30EDA19}" type="sibTrans" cxnId="{4C9604EE-BE87-4225-8DB8-AD8EC34BB0A9}">
      <dgm:prSet/>
      <dgm:spPr/>
      <dgm:t>
        <a:bodyPr/>
        <a:lstStyle/>
        <a:p>
          <a:endParaRPr lang="en-US"/>
        </a:p>
      </dgm:t>
    </dgm:pt>
    <dgm:pt modelId="{998D9A6F-228E-4FB1-9C79-C824B7562697}">
      <dgm:prSet/>
      <dgm:spPr/>
      <dgm:t>
        <a:bodyPr/>
        <a:lstStyle/>
        <a:p>
          <a:r>
            <a:rPr lang="en-US"/>
            <a:t>Positive</a:t>
          </a:r>
        </a:p>
      </dgm:t>
    </dgm:pt>
    <dgm:pt modelId="{2D22D0CC-E115-4AE3-A1D7-4B25C6912698}" type="parTrans" cxnId="{C506986D-4634-4684-BFBD-10EECF160594}">
      <dgm:prSet/>
      <dgm:spPr/>
      <dgm:t>
        <a:bodyPr/>
        <a:lstStyle/>
        <a:p>
          <a:endParaRPr lang="en-US"/>
        </a:p>
      </dgm:t>
    </dgm:pt>
    <dgm:pt modelId="{E1423DEF-84AD-41FB-B3AF-4412D61174D1}" type="sibTrans" cxnId="{C506986D-4634-4684-BFBD-10EECF160594}">
      <dgm:prSet/>
      <dgm:spPr/>
      <dgm:t>
        <a:bodyPr/>
        <a:lstStyle/>
        <a:p>
          <a:endParaRPr lang="en-US"/>
        </a:p>
      </dgm:t>
    </dgm:pt>
    <dgm:pt modelId="{F9984B83-AC91-524D-A80E-B724AA350787}">
      <dgm:prSet/>
      <dgm:spPr/>
      <dgm:t>
        <a:bodyPr/>
        <a:lstStyle/>
        <a:p>
          <a:r>
            <a:rPr lang="en-US" dirty="0"/>
            <a:t>What comes right after the behavior</a:t>
          </a:r>
        </a:p>
      </dgm:t>
    </dgm:pt>
    <dgm:pt modelId="{D43DA5AE-9D82-E94A-908E-33D0DB8A0475}" type="parTrans" cxnId="{C0B5845A-5D01-6245-9EDB-DC6717562E78}">
      <dgm:prSet/>
      <dgm:spPr/>
      <dgm:t>
        <a:bodyPr/>
        <a:lstStyle/>
        <a:p>
          <a:endParaRPr lang="en-US"/>
        </a:p>
      </dgm:t>
    </dgm:pt>
    <dgm:pt modelId="{8D13BD84-8BDE-8A42-8F60-EB2189791C38}" type="sibTrans" cxnId="{C0B5845A-5D01-6245-9EDB-DC6717562E78}">
      <dgm:prSet/>
      <dgm:spPr/>
      <dgm:t>
        <a:bodyPr/>
        <a:lstStyle/>
        <a:p>
          <a:endParaRPr lang="en-US"/>
        </a:p>
      </dgm:t>
    </dgm:pt>
    <dgm:pt modelId="{D22C22F9-7CD8-A44C-B315-50AD93F9B48B}">
      <dgm:prSet/>
      <dgm:spPr/>
      <dgm:t>
        <a:bodyPr/>
        <a:lstStyle/>
        <a:p>
          <a:r>
            <a:rPr lang="en-US" dirty="0"/>
            <a:t>Reinforcement </a:t>
          </a:r>
        </a:p>
      </dgm:t>
    </dgm:pt>
    <dgm:pt modelId="{407C0EEA-043F-A04E-8E07-18CB7C95921D}" type="parTrans" cxnId="{8263D821-9734-7A48-AE97-B9BAC6D62B68}">
      <dgm:prSet/>
      <dgm:spPr/>
      <dgm:t>
        <a:bodyPr/>
        <a:lstStyle/>
        <a:p>
          <a:endParaRPr lang="en-US"/>
        </a:p>
      </dgm:t>
    </dgm:pt>
    <dgm:pt modelId="{6D4C1A00-5C15-F641-BB86-222EDEA02F8F}" type="sibTrans" cxnId="{8263D821-9734-7A48-AE97-B9BAC6D62B68}">
      <dgm:prSet/>
      <dgm:spPr/>
      <dgm:t>
        <a:bodyPr/>
        <a:lstStyle/>
        <a:p>
          <a:endParaRPr lang="en-US"/>
        </a:p>
      </dgm:t>
    </dgm:pt>
    <dgm:pt modelId="{8459CA58-294C-E844-B2AE-EC2489E08155}" type="pres">
      <dgm:prSet presAssocID="{BEB0BD5D-7310-4039-8F46-603281351ECC}" presName="matrix" presStyleCnt="0">
        <dgm:presLayoutVars>
          <dgm:chMax val="1"/>
          <dgm:dir/>
          <dgm:resizeHandles val="exact"/>
        </dgm:presLayoutVars>
      </dgm:prSet>
      <dgm:spPr/>
    </dgm:pt>
    <dgm:pt modelId="{65489462-C95C-AE4D-B636-916822DCF336}" type="pres">
      <dgm:prSet presAssocID="{BEB0BD5D-7310-4039-8F46-603281351ECC}" presName="diamond" presStyleLbl="bgShp" presStyleIdx="0" presStyleCnt="1"/>
      <dgm:spPr/>
    </dgm:pt>
    <dgm:pt modelId="{698832CE-C5B5-C841-8960-0BCFF13D425A}" type="pres">
      <dgm:prSet presAssocID="{BEB0BD5D-7310-4039-8F46-603281351ECC}" presName="quad1" presStyleLbl="node1" presStyleIdx="0" presStyleCnt="4">
        <dgm:presLayoutVars>
          <dgm:chMax val="0"/>
          <dgm:chPref val="0"/>
          <dgm:bulletEnabled val="1"/>
        </dgm:presLayoutVars>
      </dgm:prSet>
      <dgm:spPr/>
    </dgm:pt>
    <dgm:pt modelId="{008F4BD8-488E-E44A-A1B7-38EDF32A200F}" type="pres">
      <dgm:prSet presAssocID="{BEB0BD5D-7310-4039-8F46-603281351ECC}" presName="quad2" presStyleLbl="node1" presStyleIdx="1" presStyleCnt="4">
        <dgm:presLayoutVars>
          <dgm:chMax val="0"/>
          <dgm:chPref val="0"/>
          <dgm:bulletEnabled val="1"/>
        </dgm:presLayoutVars>
      </dgm:prSet>
      <dgm:spPr/>
    </dgm:pt>
    <dgm:pt modelId="{0720BF28-2F37-4749-9712-06922DC72777}" type="pres">
      <dgm:prSet presAssocID="{BEB0BD5D-7310-4039-8F46-603281351ECC}" presName="quad3" presStyleLbl="node1" presStyleIdx="2" presStyleCnt="4">
        <dgm:presLayoutVars>
          <dgm:chMax val="0"/>
          <dgm:chPref val="0"/>
          <dgm:bulletEnabled val="1"/>
        </dgm:presLayoutVars>
      </dgm:prSet>
      <dgm:spPr/>
    </dgm:pt>
    <dgm:pt modelId="{D1F084BF-BA9F-0043-B4F0-3BD803C168B4}" type="pres">
      <dgm:prSet presAssocID="{BEB0BD5D-7310-4039-8F46-603281351ECC}" presName="quad4" presStyleLbl="node1" presStyleIdx="3" presStyleCnt="4">
        <dgm:presLayoutVars>
          <dgm:chMax val="0"/>
          <dgm:chPref val="0"/>
          <dgm:bulletEnabled val="1"/>
        </dgm:presLayoutVars>
      </dgm:prSet>
      <dgm:spPr/>
    </dgm:pt>
  </dgm:ptLst>
  <dgm:cxnLst>
    <dgm:cxn modelId="{C480D308-F48C-5C4A-BC7D-2449377D297D}" type="presOf" srcId="{8942F8BB-FFDD-4279-9C25-612D37DD01F4}" destId="{008F4BD8-488E-E44A-A1B7-38EDF32A200F}" srcOrd="0" destOrd="0" presId="urn:microsoft.com/office/officeart/2005/8/layout/matrix3"/>
    <dgm:cxn modelId="{8263D821-9734-7A48-AE97-B9BAC6D62B68}" srcId="{BEB0BD5D-7310-4039-8F46-603281351ECC}" destId="{D22C22F9-7CD8-A44C-B315-50AD93F9B48B}" srcOrd="3" destOrd="0" parTransId="{407C0EEA-043F-A04E-8E07-18CB7C95921D}" sibTransId="{6D4C1A00-5C15-F641-BB86-222EDEA02F8F}"/>
    <dgm:cxn modelId="{2960352E-92A4-254C-BA9A-3D5193F4387C}" type="presOf" srcId="{998D9A6F-228E-4FB1-9C79-C824B7562697}" destId="{D1F084BF-BA9F-0043-B4F0-3BD803C168B4}" srcOrd="0" destOrd="2" presId="urn:microsoft.com/office/officeart/2005/8/layout/matrix3"/>
    <dgm:cxn modelId="{EB62C95E-D81E-4FD1-A67C-569421F94EF8}" srcId="{BEB0BD5D-7310-4039-8F46-603281351ECC}" destId="{5C44260D-570A-41BC-9FAB-BABE3CB5465B}" srcOrd="2" destOrd="0" parTransId="{DC2E9A86-FF44-4CE5-9334-947B4E54F280}" sibTransId="{70B6E2A0-AD50-460B-B8EC-731C69B75244}"/>
    <dgm:cxn modelId="{0F993666-1752-7940-8A26-B3A3AF34A1EC}" type="presOf" srcId="{D22C22F9-7CD8-A44C-B315-50AD93F9B48B}" destId="{D1F084BF-BA9F-0043-B4F0-3BD803C168B4}" srcOrd="0" destOrd="0" presId="urn:microsoft.com/office/officeart/2005/8/layout/matrix3"/>
    <dgm:cxn modelId="{C506986D-4634-4684-BFBD-10EECF160594}" srcId="{D22C22F9-7CD8-A44C-B315-50AD93F9B48B}" destId="{998D9A6F-228E-4FB1-9C79-C824B7562697}" srcOrd="1" destOrd="0" parTransId="{2D22D0CC-E115-4AE3-A1D7-4B25C6912698}" sibTransId="{E1423DEF-84AD-41FB-B3AF-4412D61174D1}"/>
    <dgm:cxn modelId="{97DED453-B5D7-49E5-80F3-86A76230DA60}" srcId="{BEB0BD5D-7310-4039-8F46-603281351ECC}" destId="{8942F8BB-FFDD-4279-9C25-612D37DD01F4}" srcOrd="1" destOrd="0" parTransId="{A4572911-93CC-4C21-827F-36AF078ED63C}" sibTransId="{B30ED26F-9DC0-443D-95FB-35A3A4A80D1C}"/>
    <dgm:cxn modelId="{9EA45977-3850-6649-8D6C-A7888E7DEFBC}" type="presOf" srcId="{49CD3354-CCAD-43F4-9122-A0032407F069}" destId="{698832CE-C5B5-C841-8960-0BCFF13D425A}" srcOrd="0" destOrd="0" presId="urn:microsoft.com/office/officeart/2005/8/layout/matrix3"/>
    <dgm:cxn modelId="{C0B5845A-5D01-6245-9EDB-DC6717562E78}" srcId="{5C44260D-570A-41BC-9FAB-BABE3CB5465B}" destId="{F9984B83-AC91-524D-A80E-B724AA350787}" srcOrd="0" destOrd="0" parTransId="{D43DA5AE-9D82-E94A-908E-33D0DB8A0475}" sibTransId="{8D13BD84-8BDE-8A42-8F60-EB2189791C38}"/>
    <dgm:cxn modelId="{8D725986-7939-FC4A-8B30-E1D41847C2A1}" type="presOf" srcId="{BEB0BD5D-7310-4039-8F46-603281351ECC}" destId="{8459CA58-294C-E844-B2AE-EC2489E08155}" srcOrd="0" destOrd="0" presId="urn:microsoft.com/office/officeart/2005/8/layout/matrix3"/>
    <dgm:cxn modelId="{66320787-DE5A-6B46-9DC3-CA865232B61E}" type="presOf" srcId="{13571A33-A4F6-4170-BF03-2B4F49AA884D}" destId="{698832CE-C5B5-C841-8960-0BCFF13D425A}" srcOrd="0" destOrd="1" presId="urn:microsoft.com/office/officeart/2005/8/layout/matrix3"/>
    <dgm:cxn modelId="{E8142790-1DFE-4040-A5CE-722ECDFD446E}" type="presOf" srcId="{F9984B83-AC91-524D-A80E-B724AA350787}" destId="{0720BF28-2F37-4749-9712-06922DC72777}" srcOrd="0" destOrd="1" presId="urn:microsoft.com/office/officeart/2005/8/layout/matrix3"/>
    <dgm:cxn modelId="{069C26D8-731A-4C48-B818-E21EA843B444}" type="presOf" srcId="{DD68A522-99A7-4ED0-B3F0-A8E7F93F8B92}" destId="{D1F084BF-BA9F-0043-B4F0-3BD803C168B4}" srcOrd="0" destOrd="1" presId="urn:microsoft.com/office/officeart/2005/8/layout/matrix3"/>
    <dgm:cxn modelId="{85447CE5-9BC3-4A76-98F6-1EDA9224E25F}" srcId="{49CD3354-CCAD-43F4-9122-A0032407F069}" destId="{13571A33-A4F6-4170-BF03-2B4F49AA884D}" srcOrd="0" destOrd="0" parTransId="{904E5DFB-32C7-435A-B116-A96CAA393399}" sibTransId="{6B55449F-0A7A-48EC-B43F-845B09C7C060}"/>
    <dgm:cxn modelId="{4C9604EE-BE87-4225-8DB8-AD8EC34BB0A9}" srcId="{D22C22F9-7CD8-A44C-B315-50AD93F9B48B}" destId="{DD68A522-99A7-4ED0-B3F0-A8E7F93F8B92}" srcOrd="0" destOrd="0" parTransId="{EB7C7A3C-9504-43B0-8E4F-A2D4D9895D35}" sibTransId="{43F3F27E-76FA-4C33-9DD7-247FA30EDA19}"/>
    <dgm:cxn modelId="{C0BBCDF2-0F27-3D43-86B4-CF64E490A515}" type="presOf" srcId="{5C44260D-570A-41BC-9FAB-BABE3CB5465B}" destId="{0720BF28-2F37-4749-9712-06922DC72777}" srcOrd="0" destOrd="0" presId="urn:microsoft.com/office/officeart/2005/8/layout/matrix3"/>
    <dgm:cxn modelId="{60AEC9F9-DB08-400C-8C4A-B0DE9007E78F}" srcId="{BEB0BD5D-7310-4039-8F46-603281351ECC}" destId="{49CD3354-CCAD-43F4-9122-A0032407F069}" srcOrd="0" destOrd="0" parTransId="{E3173E7B-6CD3-4A19-95C1-CC291EC4CAD7}" sibTransId="{D5564D7C-2D33-48BB-9F8F-E9904BB07CEA}"/>
    <dgm:cxn modelId="{227E8B4D-BC04-4B4B-8E7B-7C6E6F03E06D}" type="presParOf" srcId="{8459CA58-294C-E844-B2AE-EC2489E08155}" destId="{65489462-C95C-AE4D-B636-916822DCF336}" srcOrd="0" destOrd="0" presId="urn:microsoft.com/office/officeart/2005/8/layout/matrix3"/>
    <dgm:cxn modelId="{65572F06-550E-B947-843A-902837422392}" type="presParOf" srcId="{8459CA58-294C-E844-B2AE-EC2489E08155}" destId="{698832CE-C5B5-C841-8960-0BCFF13D425A}" srcOrd="1" destOrd="0" presId="urn:microsoft.com/office/officeart/2005/8/layout/matrix3"/>
    <dgm:cxn modelId="{4D692D16-7AD4-C74D-BE8A-BF5A37674444}" type="presParOf" srcId="{8459CA58-294C-E844-B2AE-EC2489E08155}" destId="{008F4BD8-488E-E44A-A1B7-38EDF32A200F}" srcOrd="2" destOrd="0" presId="urn:microsoft.com/office/officeart/2005/8/layout/matrix3"/>
    <dgm:cxn modelId="{10DA0472-9BC0-AD41-BA34-6E1EE1A5BC96}" type="presParOf" srcId="{8459CA58-294C-E844-B2AE-EC2489E08155}" destId="{0720BF28-2F37-4749-9712-06922DC72777}" srcOrd="3" destOrd="0" presId="urn:microsoft.com/office/officeart/2005/8/layout/matrix3"/>
    <dgm:cxn modelId="{33F87ED3-D9D1-A446-96C4-F8AF85F122F9}" type="presParOf" srcId="{8459CA58-294C-E844-B2AE-EC2489E08155}" destId="{D1F084BF-BA9F-0043-B4F0-3BD803C168B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B3983D-A037-4283-94D8-A08EB4D1E5D9}"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5D515E4D-0F97-4F18-A505-36FFB6994A0C}">
      <dgm:prSet/>
      <dgm:spPr/>
      <dgm:t>
        <a:bodyPr/>
        <a:lstStyle/>
        <a:p>
          <a:r>
            <a:rPr lang="en-US"/>
            <a:t>Does the student understand the behavioral expectations for the situation? </a:t>
          </a:r>
        </a:p>
      </dgm:t>
    </dgm:pt>
    <dgm:pt modelId="{78E9085D-107E-49F1-8DC5-13C29861209E}" type="parTrans" cxnId="{2FDA789C-0D50-450B-B34D-D0E0A7F8D90A}">
      <dgm:prSet/>
      <dgm:spPr/>
      <dgm:t>
        <a:bodyPr/>
        <a:lstStyle/>
        <a:p>
          <a:endParaRPr lang="en-US"/>
        </a:p>
      </dgm:t>
    </dgm:pt>
    <dgm:pt modelId="{433655F3-9A8D-43BD-9E1B-29D0B1E7643B}" type="sibTrans" cxnId="{2FDA789C-0D50-450B-B34D-D0E0A7F8D90A}">
      <dgm:prSet/>
      <dgm:spPr/>
      <dgm:t>
        <a:bodyPr/>
        <a:lstStyle/>
        <a:p>
          <a:endParaRPr lang="en-US"/>
        </a:p>
      </dgm:t>
    </dgm:pt>
    <dgm:pt modelId="{3D7A1D7C-3F17-4C02-BAFA-F1189E4417F3}">
      <dgm:prSet/>
      <dgm:spPr/>
      <dgm:t>
        <a:bodyPr/>
        <a:lstStyle/>
        <a:p>
          <a:r>
            <a:rPr lang="en-US"/>
            <a:t>Is the student aware he or she is engaging in the behavior, or is it a "habit"? </a:t>
          </a:r>
        </a:p>
      </dgm:t>
    </dgm:pt>
    <dgm:pt modelId="{32A0B0E3-4986-4D70-9DA6-89411DCCAAB3}" type="parTrans" cxnId="{6E51D0E9-68C9-4D21-8637-D3392EC3B7F8}">
      <dgm:prSet/>
      <dgm:spPr/>
      <dgm:t>
        <a:bodyPr/>
        <a:lstStyle/>
        <a:p>
          <a:endParaRPr lang="en-US"/>
        </a:p>
      </dgm:t>
    </dgm:pt>
    <dgm:pt modelId="{9919CB62-0C20-403A-9AE1-C73B06DD6303}" type="sibTrans" cxnId="{6E51D0E9-68C9-4D21-8637-D3392EC3B7F8}">
      <dgm:prSet/>
      <dgm:spPr/>
      <dgm:t>
        <a:bodyPr/>
        <a:lstStyle/>
        <a:p>
          <a:endParaRPr lang="en-US"/>
        </a:p>
      </dgm:t>
    </dgm:pt>
    <dgm:pt modelId="{E1FEA030-C84D-432C-95E5-BD63A7A13419}">
      <dgm:prSet/>
      <dgm:spPr/>
      <dgm:t>
        <a:bodyPr/>
        <a:lstStyle/>
        <a:p>
          <a:r>
            <a:rPr lang="en-US"/>
            <a:t>Is the student physically and/or cognitively capable of controlling the behavior, or does he or she need support?</a:t>
          </a:r>
        </a:p>
      </dgm:t>
    </dgm:pt>
    <dgm:pt modelId="{77B58459-E2A5-4448-82B7-B011353A89BA}" type="parTrans" cxnId="{12F4227B-150A-4FFD-87AD-09C101EAAE46}">
      <dgm:prSet/>
      <dgm:spPr/>
      <dgm:t>
        <a:bodyPr/>
        <a:lstStyle/>
        <a:p>
          <a:endParaRPr lang="en-US"/>
        </a:p>
      </dgm:t>
    </dgm:pt>
    <dgm:pt modelId="{F420C3B2-FB50-45F9-AD2D-9A4583F6086F}" type="sibTrans" cxnId="{12F4227B-150A-4FFD-87AD-09C101EAAE46}">
      <dgm:prSet/>
      <dgm:spPr/>
      <dgm:t>
        <a:bodyPr/>
        <a:lstStyle/>
        <a:p>
          <a:endParaRPr lang="en-US"/>
        </a:p>
      </dgm:t>
    </dgm:pt>
    <dgm:pt modelId="{CB737621-4688-4FC2-9106-28394E3714B3}">
      <dgm:prSet/>
      <dgm:spPr/>
      <dgm:t>
        <a:bodyPr/>
        <a:lstStyle/>
        <a:p>
          <a:r>
            <a:rPr lang="en-US"/>
            <a:t>Does the student have the skills necessary to perform new behaviors?</a:t>
          </a:r>
        </a:p>
      </dgm:t>
    </dgm:pt>
    <dgm:pt modelId="{8ED35C44-C04A-4265-9A04-045E2DE8246C}" type="parTrans" cxnId="{C6C74E95-4E4E-4764-9763-4A1FB4CDA399}">
      <dgm:prSet/>
      <dgm:spPr/>
      <dgm:t>
        <a:bodyPr/>
        <a:lstStyle/>
        <a:p>
          <a:endParaRPr lang="en-US"/>
        </a:p>
      </dgm:t>
    </dgm:pt>
    <dgm:pt modelId="{B0E06A8A-0BC4-4325-99F1-838A226D85D2}" type="sibTrans" cxnId="{C6C74E95-4E4E-4764-9763-4A1FB4CDA399}">
      <dgm:prSet/>
      <dgm:spPr/>
      <dgm:t>
        <a:bodyPr/>
        <a:lstStyle/>
        <a:p>
          <a:endParaRPr lang="en-US"/>
        </a:p>
      </dgm:t>
    </dgm:pt>
    <dgm:pt modelId="{E7139E02-33C8-634A-BF04-A831019FEFC8}" type="pres">
      <dgm:prSet presAssocID="{37B3983D-A037-4283-94D8-A08EB4D1E5D9}" presName="vert0" presStyleCnt="0">
        <dgm:presLayoutVars>
          <dgm:dir/>
          <dgm:animOne val="branch"/>
          <dgm:animLvl val="lvl"/>
        </dgm:presLayoutVars>
      </dgm:prSet>
      <dgm:spPr/>
    </dgm:pt>
    <dgm:pt modelId="{90093723-ADB9-4A4C-8DEB-29D22713428E}" type="pres">
      <dgm:prSet presAssocID="{5D515E4D-0F97-4F18-A505-36FFB6994A0C}" presName="thickLine" presStyleLbl="alignNode1" presStyleIdx="0" presStyleCnt="4"/>
      <dgm:spPr/>
    </dgm:pt>
    <dgm:pt modelId="{6F725850-90D5-F742-800A-FF3F30CC26B5}" type="pres">
      <dgm:prSet presAssocID="{5D515E4D-0F97-4F18-A505-36FFB6994A0C}" presName="horz1" presStyleCnt="0"/>
      <dgm:spPr/>
    </dgm:pt>
    <dgm:pt modelId="{9F6465AD-11F7-8743-8CF0-254FBF8F794D}" type="pres">
      <dgm:prSet presAssocID="{5D515E4D-0F97-4F18-A505-36FFB6994A0C}" presName="tx1" presStyleLbl="revTx" presStyleIdx="0" presStyleCnt="4"/>
      <dgm:spPr/>
    </dgm:pt>
    <dgm:pt modelId="{C1EB65CE-BCBF-CA4F-A58F-7A175204036D}" type="pres">
      <dgm:prSet presAssocID="{5D515E4D-0F97-4F18-A505-36FFB6994A0C}" presName="vert1" presStyleCnt="0"/>
      <dgm:spPr/>
    </dgm:pt>
    <dgm:pt modelId="{1AAE42FB-46F8-1545-823A-251A6D51ABB4}" type="pres">
      <dgm:prSet presAssocID="{3D7A1D7C-3F17-4C02-BAFA-F1189E4417F3}" presName="thickLine" presStyleLbl="alignNode1" presStyleIdx="1" presStyleCnt="4"/>
      <dgm:spPr/>
    </dgm:pt>
    <dgm:pt modelId="{F7A8E849-E212-5A4F-9395-CBB40EAC2DB8}" type="pres">
      <dgm:prSet presAssocID="{3D7A1D7C-3F17-4C02-BAFA-F1189E4417F3}" presName="horz1" presStyleCnt="0"/>
      <dgm:spPr/>
    </dgm:pt>
    <dgm:pt modelId="{B49F896F-2504-7649-B3C2-DD25EE8C12F5}" type="pres">
      <dgm:prSet presAssocID="{3D7A1D7C-3F17-4C02-BAFA-F1189E4417F3}" presName="tx1" presStyleLbl="revTx" presStyleIdx="1" presStyleCnt="4"/>
      <dgm:spPr/>
    </dgm:pt>
    <dgm:pt modelId="{32D723BB-3830-084E-8FD0-765B3FEB4969}" type="pres">
      <dgm:prSet presAssocID="{3D7A1D7C-3F17-4C02-BAFA-F1189E4417F3}" presName="vert1" presStyleCnt="0"/>
      <dgm:spPr/>
    </dgm:pt>
    <dgm:pt modelId="{52A79A28-90BB-004A-BC5B-E24B62EB79FD}" type="pres">
      <dgm:prSet presAssocID="{E1FEA030-C84D-432C-95E5-BD63A7A13419}" presName="thickLine" presStyleLbl="alignNode1" presStyleIdx="2" presStyleCnt="4"/>
      <dgm:spPr/>
    </dgm:pt>
    <dgm:pt modelId="{2B8B6E9A-2576-DB45-AF26-387BC7625FC3}" type="pres">
      <dgm:prSet presAssocID="{E1FEA030-C84D-432C-95E5-BD63A7A13419}" presName="horz1" presStyleCnt="0"/>
      <dgm:spPr/>
    </dgm:pt>
    <dgm:pt modelId="{1421FBE3-EBBB-A642-AD1B-AE79151303AB}" type="pres">
      <dgm:prSet presAssocID="{E1FEA030-C84D-432C-95E5-BD63A7A13419}" presName="tx1" presStyleLbl="revTx" presStyleIdx="2" presStyleCnt="4"/>
      <dgm:spPr/>
    </dgm:pt>
    <dgm:pt modelId="{5E3016E8-983D-F34C-A426-751F4BF7C129}" type="pres">
      <dgm:prSet presAssocID="{E1FEA030-C84D-432C-95E5-BD63A7A13419}" presName="vert1" presStyleCnt="0"/>
      <dgm:spPr/>
    </dgm:pt>
    <dgm:pt modelId="{B13ED0A6-3A0D-1841-89BC-6E248A0CBB43}" type="pres">
      <dgm:prSet presAssocID="{CB737621-4688-4FC2-9106-28394E3714B3}" presName="thickLine" presStyleLbl="alignNode1" presStyleIdx="3" presStyleCnt="4"/>
      <dgm:spPr/>
    </dgm:pt>
    <dgm:pt modelId="{5DC1920A-355D-DE41-B3EF-28D335B61237}" type="pres">
      <dgm:prSet presAssocID="{CB737621-4688-4FC2-9106-28394E3714B3}" presName="horz1" presStyleCnt="0"/>
      <dgm:spPr/>
    </dgm:pt>
    <dgm:pt modelId="{45787A43-A4B7-0D4A-BA8F-FCDD7DE7C7E9}" type="pres">
      <dgm:prSet presAssocID="{CB737621-4688-4FC2-9106-28394E3714B3}" presName="tx1" presStyleLbl="revTx" presStyleIdx="3" presStyleCnt="4"/>
      <dgm:spPr/>
    </dgm:pt>
    <dgm:pt modelId="{9282B348-C853-604B-902C-322B2533EE3A}" type="pres">
      <dgm:prSet presAssocID="{CB737621-4688-4FC2-9106-28394E3714B3}" presName="vert1" presStyleCnt="0"/>
      <dgm:spPr/>
    </dgm:pt>
  </dgm:ptLst>
  <dgm:cxnLst>
    <dgm:cxn modelId="{15DB222C-5269-E245-B8AC-31C8FCB1EA53}" type="presOf" srcId="{CB737621-4688-4FC2-9106-28394E3714B3}" destId="{45787A43-A4B7-0D4A-BA8F-FCDD7DE7C7E9}" srcOrd="0" destOrd="0" presId="urn:microsoft.com/office/officeart/2008/layout/LinedList"/>
    <dgm:cxn modelId="{5F3B7943-B40B-B048-9F1C-2C7F5650274D}" type="presOf" srcId="{5D515E4D-0F97-4F18-A505-36FFB6994A0C}" destId="{9F6465AD-11F7-8743-8CF0-254FBF8F794D}" srcOrd="0" destOrd="0" presId="urn:microsoft.com/office/officeart/2008/layout/LinedList"/>
    <dgm:cxn modelId="{B92AD043-0CDB-D548-8D53-C013863D0CAB}" type="presOf" srcId="{3D7A1D7C-3F17-4C02-BAFA-F1189E4417F3}" destId="{B49F896F-2504-7649-B3C2-DD25EE8C12F5}" srcOrd="0" destOrd="0" presId="urn:microsoft.com/office/officeart/2008/layout/LinedList"/>
    <dgm:cxn modelId="{57994446-FA44-0B4A-A979-32E76009FB2F}" type="presOf" srcId="{37B3983D-A037-4283-94D8-A08EB4D1E5D9}" destId="{E7139E02-33C8-634A-BF04-A831019FEFC8}" srcOrd="0" destOrd="0" presId="urn:microsoft.com/office/officeart/2008/layout/LinedList"/>
    <dgm:cxn modelId="{C5669766-114F-E141-ADF9-635D5CD72923}" type="presOf" srcId="{E1FEA030-C84D-432C-95E5-BD63A7A13419}" destId="{1421FBE3-EBBB-A642-AD1B-AE79151303AB}" srcOrd="0" destOrd="0" presId="urn:microsoft.com/office/officeart/2008/layout/LinedList"/>
    <dgm:cxn modelId="{12F4227B-150A-4FFD-87AD-09C101EAAE46}" srcId="{37B3983D-A037-4283-94D8-A08EB4D1E5D9}" destId="{E1FEA030-C84D-432C-95E5-BD63A7A13419}" srcOrd="2" destOrd="0" parTransId="{77B58459-E2A5-4448-82B7-B011353A89BA}" sibTransId="{F420C3B2-FB50-45F9-AD2D-9A4583F6086F}"/>
    <dgm:cxn modelId="{C6C74E95-4E4E-4764-9763-4A1FB4CDA399}" srcId="{37B3983D-A037-4283-94D8-A08EB4D1E5D9}" destId="{CB737621-4688-4FC2-9106-28394E3714B3}" srcOrd="3" destOrd="0" parTransId="{8ED35C44-C04A-4265-9A04-045E2DE8246C}" sibTransId="{B0E06A8A-0BC4-4325-99F1-838A226D85D2}"/>
    <dgm:cxn modelId="{2FDA789C-0D50-450B-B34D-D0E0A7F8D90A}" srcId="{37B3983D-A037-4283-94D8-A08EB4D1E5D9}" destId="{5D515E4D-0F97-4F18-A505-36FFB6994A0C}" srcOrd="0" destOrd="0" parTransId="{78E9085D-107E-49F1-8DC5-13C29861209E}" sibTransId="{433655F3-9A8D-43BD-9E1B-29D0B1E7643B}"/>
    <dgm:cxn modelId="{6E51D0E9-68C9-4D21-8637-D3392EC3B7F8}" srcId="{37B3983D-A037-4283-94D8-A08EB4D1E5D9}" destId="{3D7A1D7C-3F17-4C02-BAFA-F1189E4417F3}" srcOrd="1" destOrd="0" parTransId="{32A0B0E3-4986-4D70-9DA6-89411DCCAAB3}" sibTransId="{9919CB62-0C20-403A-9AE1-C73B06DD6303}"/>
    <dgm:cxn modelId="{EE679028-D3FC-9C45-8FF7-763212F4184A}" type="presParOf" srcId="{E7139E02-33C8-634A-BF04-A831019FEFC8}" destId="{90093723-ADB9-4A4C-8DEB-29D22713428E}" srcOrd="0" destOrd="0" presId="urn:microsoft.com/office/officeart/2008/layout/LinedList"/>
    <dgm:cxn modelId="{E5046D3E-A199-8F4E-8BB7-592D93A7A937}" type="presParOf" srcId="{E7139E02-33C8-634A-BF04-A831019FEFC8}" destId="{6F725850-90D5-F742-800A-FF3F30CC26B5}" srcOrd="1" destOrd="0" presId="urn:microsoft.com/office/officeart/2008/layout/LinedList"/>
    <dgm:cxn modelId="{99B436B2-6C5A-1A44-A786-4F0C55A40519}" type="presParOf" srcId="{6F725850-90D5-F742-800A-FF3F30CC26B5}" destId="{9F6465AD-11F7-8743-8CF0-254FBF8F794D}" srcOrd="0" destOrd="0" presId="urn:microsoft.com/office/officeart/2008/layout/LinedList"/>
    <dgm:cxn modelId="{D7B2E81F-B175-EB42-A53E-E6C723ADA45A}" type="presParOf" srcId="{6F725850-90D5-F742-800A-FF3F30CC26B5}" destId="{C1EB65CE-BCBF-CA4F-A58F-7A175204036D}" srcOrd="1" destOrd="0" presId="urn:microsoft.com/office/officeart/2008/layout/LinedList"/>
    <dgm:cxn modelId="{D2400267-F66C-A842-8E5D-A8AE3E8E49FB}" type="presParOf" srcId="{E7139E02-33C8-634A-BF04-A831019FEFC8}" destId="{1AAE42FB-46F8-1545-823A-251A6D51ABB4}" srcOrd="2" destOrd="0" presId="urn:microsoft.com/office/officeart/2008/layout/LinedList"/>
    <dgm:cxn modelId="{D88BDADD-80E5-354D-9B7F-4446175BD046}" type="presParOf" srcId="{E7139E02-33C8-634A-BF04-A831019FEFC8}" destId="{F7A8E849-E212-5A4F-9395-CBB40EAC2DB8}" srcOrd="3" destOrd="0" presId="urn:microsoft.com/office/officeart/2008/layout/LinedList"/>
    <dgm:cxn modelId="{6D6289E2-8ABF-7944-9FA1-55410C5C7E9C}" type="presParOf" srcId="{F7A8E849-E212-5A4F-9395-CBB40EAC2DB8}" destId="{B49F896F-2504-7649-B3C2-DD25EE8C12F5}" srcOrd="0" destOrd="0" presId="urn:microsoft.com/office/officeart/2008/layout/LinedList"/>
    <dgm:cxn modelId="{A299E619-6349-E64F-A757-6070FA9BA7EA}" type="presParOf" srcId="{F7A8E849-E212-5A4F-9395-CBB40EAC2DB8}" destId="{32D723BB-3830-084E-8FD0-765B3FEB4969}" srcOrd="1" destOrd="0" presId="urn:microsoft.com/office/officeart/2008/layout/LinedList"/>
    <dgm:cxn modelId="{BFD08D52-9319-F741-9F98-34BD8D911AE6}" type="presParOf" srcId="{E7139E02-33C8-634A-BF04-A831019FEFC8}" destId="{52A79A28-90BB-004A-BC5B-E24B62EB79FD}" srcOrd="4" destOrd="0" presId="urn:microsoft.com/office/officeart/2008/layout/LinedList"/>
    <dgm:cxn modelId="{4CFA0229-DCCF-A143-9115-6A15B35E8E8A}" type="presParOf" srcId="{E7139E02-33C8-634A-BF04-A831019FEFC8}" destId="{2B8B6E9A-2576-DB45-AF26-387BC7625FC3}" srcOrd="5" destOrd="0" presId="urn:microsoft.com/office/officeart/2008/layout/LinedList"/>
    <dgm:cxn modelId="{F9F820DB-8C34-B54D-ABE7-F9255EA540C6}" type="presParOf" srcId="{2B8B6E9A-2576-DB45-AF26-387BC7625FC3}" destId="{1421FBE3-EBBB-A642-AD1B-AE79151303AB}" srcOrd="0" destOrd="0" presId="urn:microsoft.com/office/officeart/2008/layout/LinedList"/>
    <dgm:cxn modelId="{57437733-8B1D-3B4A-87BC-2187B8EE2F7A}" type="presParOf" srcId="{2B8B6E9A-2576-DB45-AF26-387BC7625FC3}" destId="{5E3016E8-983D-F34C-A426-751F4BF7C129}" srcOrd="1" destOrd="0" presId="urn:microsoft.com/office/officeart/2008/layout/LinedList"/>
    <dgm:cxn modelId="{07B772F0-A6FF-F147-A56B-225E1A73A7A8}" type="presParOf" srcId="{E7139E02-33C8-634A-BF04-A831019FEFC8}" destId="{B13ED0A6-3A0D-1841-89BC-6E248A0CBB43}" srcOrd="6" destOrd="0" presId="urn:microsoft.com/office/officeart/2008/layout/LinedList"/>
    <dgm:cxn modelId="{F2831FB5-5112-7A4E-B155-B55D59AE9130}" type="presParOf" srcId="{E7139E02-33C8-634A-BF04-A831019FEFC8}" destId="{5DC1920A-355D-DE41-B3EF-28D335B61237}" srcOrd="7" destOrd="0" presId="urn:microsoft.com/office/officeart/2008/layout/LinedList"/>
    <dgm:cxn modelId="{804A2BB5-FC5B-2946-B4A2-98CA2D3A20BE}" type="presParOf" srcId="{5DC1920A-355D-DE41-B3EF-28D335B61237}" destId="{45787A43-A4B7-0D4A-BA8F-FCDD7DE7C7E9}" srcOrd="0" destOrd="0" presId="urn:microsoft.com/office/officeart/2008/layout/LinedList"/>
    <dgm:cxn modelId="{507B3B9C-B951-7E4F-BC23-A0B922474879}" type="presParOf" srcId="{5DC1920A-355D-DE41-B3EF-28D335B61237}" destId="{9282B348-C853-604B-902C-322B2533EE3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CD577-4663-4B45-A844-C57A3D55FEDC}">
      <dsp:nvSpPr>
        <dsp:cNvPr id="0" name=""/>
        <dsp:cNvSpPr/>
      </dsp:nvSpPr>
      <dsp:spPr>
        <a:xfrm>
          <a:off x="0" y="900455"/>
          <a:ext cx="6807333" cy="16623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CDD67A-861D-4E56-A0EE-D7EFD992B9AA}">
      <dsp:nvSpPr>
        <dsp:cNvPr id="0" name=""/>
        <dsp:cNvSpPr/>
      </dsp:nvSpPr>
      <dsp:spPr>
        <a:xfrm>
          <a:off x="502869" y="1274490"/>
          <a:ext cx="914308" cy="9143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0ACDD5-303A-4221-A314-C02F5F341D19}">
      <dsp:nvSpPr>
        <dsp:cNvPr id="0" name=""/>
        <dsp:cNvSpPr/>
      </dsp:nvSpPr>
      <dsp:spPr>
        <a:xfrm>
          <a:off x="1920047" y="900455"/>
          <a:ext cx="4887285" cy="1662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935" tIns="175935" rIns="175935" bIns="175935" numCol="1" spcCol="1270" anchor="ctr" anchorCtr="0">
          <a:noAutofit/>
        </a:bodyPr>
        <a:lstStyle/>
        <a:p>
          <a:pPr marL="0" lvl="0" indent="0" algn="l" defTabSz="1022350">
            <a:lnSpc>
              <a:spcPct val="90000"/>
            </a:lnSpc>
            <a:spcBef>
              <a:spcPct val="0"/>
            </a:spcBef>
            <a:spcAft>
              <a:spcPct val="35000"/>
            </a:spcAft>
            <a:buNone/>
          </a:pPr>
          <a:r>
            <a:rPr lang="en-US" sz="2300" kern="1200"/>
            <a:t>In t</a:t>
          </a:r>
          <a:r>
            <a:rPr lang="en-US" sz="2300" b="0" i="0" kern="1200"/>
            <a:t>his webinar will examine what it means for to have culturally responsive evidence-based behavior intervention plans</a:t>
          </a:r>
          <a:endParaRPr lang="en-US" sz="2300" kern="1200"/>
        </a:p>
      </dsp:txBody>
      <dsp:txXfrm>
        <a:off x="1920047" y="900455"/>
        <a:ext cx="4887285" cy="1662379"/>
      </dsp:txXfrm>
    </dsp:sp>
    <dsp:sp modelId="{1A853C03-EE24-458F-8D6D-64BE05A2C9E1}">
      <dsp:nvSpPr>
        <dsp:cNvPr id="0" name=""/>
        <dsp:cNvSpPr/>
      </dsp:nvSpPr>
      <dsp:spPr>
        <a:xfrm>
          <a:off x="0" y="2978429"/>
          <a:ext cx="6807333" cy="16623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68DC0E-6BA6-4AC5-87EC-B851B6E1BFEF}">
      <dsp:nvSpPr>
        <dsp:cNvPr id="0" name=""/>
        <dsp:cNvSpPr/>
      </dsp:nvSpPr>
      <dsp:spPr>
        <a:xfrm>
          <a:off x="502869" y="3352464"/>
          <a:ext cx="914308" cy="9143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14627E-EF65-4B5A-8A95-1088A446D347}">
      <dsp:nvSpPr>
        <dsp:cNvPr id="0" name=""/>
        <dsp:cNvSpPr/>
      </dsp:nvSpPr>
      <dsp:spPr>
        <a:xfrm>
          <a:off x="1920047" y="2978429"/>
          <a:ext cx="4887285" cy="1662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935" tIns="175935" rIns="175935" bIns="175935" numCol="1" spcCol="1270" anchor="ctr" anchorCtr="0">
          <a:noAutofit/>
        </a:bodyPr>
        <a:lstStyle/>
        <a:p>
          <a:pPr marL="0" lvl="0" indent="0" algn="l" defTabSz="1022350">
            <a:lnSpc>
              <a:spcPct val="90000"/>
            </a:lnSpc>
            <a:spcBef>
              <a:spcPct val="0"/>
            </a:spcBef>
            <a:spcAft>
              <a:spcPct val="35000"/>
            </a:spcAft>
            <a:buNone/>
          </a:pPr>
          <a:r>
            <a:rPr lang="en-US" sz="2300" kern="1200"/>
            <a:t>Guest speaker:</a:t>
          </a:r>
          <a:r>
            <a:rPr lang="en-US" sz="2300" b="0" i="0" kern="1200"/>
            <a:t> </a:t>
          </a:r>
          <a:r>
            <a:rPr lang="en-US" sz="2300" kern="1200"/>
            <a:t>Mr. Travis Clayton</a:t>
          </a:r>
        </a:p>
      </dsp:txBody>
      <dsp:txXfrm>
        <a:off x="1920047" y="2978429"/>
        <a:ext cx="4887285" cy="16623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4A84A-3273-4FD2-9454-E4DE0925799D}">
      <dsp:nvSpPr>
        <dsp:cNvPr id="0" name=""/>
        <dsp:cNvSpPr/>
      </dsp:nvSpPr>
      <dsp:spPr>
        <a:xfrm>
          <a:off x="0"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Special Education Teacher</a:t>
          </a:r>
        </a:p>
      </dsp:txBody>
      <dsp:txXfrm>
        <a:off x="0" y="39687"/>
        <a:ext cx="3286125" cy="1971675"/>
      </dsp:txXfrm>
    </dsp:sp>
    <dsp:sp modelId="{FDF7634D-2293-4A3B-9B8A-2F29A06C7998}">
      <dsp:nvSpPr>
        <dsp:cNvPr id="0" name=""/>
        <dsp:cNvSpPr/>
      </dsp:nvSpPr>
      <dsp:spPr>
        <a:xfrm>
          <a:off x="3614737"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General Education Teacher</a:t>
          </a:r>
        </a:p>
      </dsp:txBody>
      <dsp:txXfrm>
        <a:off x="3614737" y="39687"/>
        <a:ext cx="3286125" cy="1971675"/>
      </dsp:txXfrm>
    </dsp:sp>
    <dsp:sp modelId="{B688C4D9-ACE8-42D5-BE65-CB693DB18E60}">
      <dsp:nvSpPr>
        <dsp:cNvPr id="0" name=""/>
        <dsp:cNvSpPr/>
      </dsp:nvSpPr>
      <dsp:spPr>
        <a:xfrm>
          <a:off x="7229475"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Related Services Professional</a:t>
          </a:r>
        </a:p>
      </dsp:txBody>
      <dsp:txXfrm>
        <a:off x="7229475" y="39687"/>
        <a:ext cx="3286125" cy="1971675"/>
      </dsp:txXfrm>
    </dsp:sp>
    <dsp:sp modelId="{EB052F8A-4093-4741-8131-1D0F2ECC3CD9}">
      <dsp:nvSpPr>
        <dsp:cNvPr id="0" name=""/>
        <dsp:cNvSpPr/>
      </dsp:nvSpPr>
      <dsp:spPr>
        <a:xfrm>
          <a:off x="1807368"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Administrator</a:t>
          </a:r>
        </a:p>
      </dsp:txBody>
      <dsp:txXfrm>
        <a:off x="1807368" y="2339975"/>
        <a:ext cx="3286125" cy="1971675"/>
      </dsp:txXfrm>
    </dsp:sp>
    <dsp:sp modelId="{11F77007-AC7F-4777-B541-CCA65F6A15D7}">
      <dsp:nvSpPr>
        <dsp:cNvPr id="0" name=""/>
        <dsp:cNvSpPr/>
      </dsp:nvSpPr>
      <dsp:spPr>
        <a:xfrm>
          <a:off x="5422106"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Other</a:t>
          </a:r>
        </a:p>
      </dsp:txBody>
      <dsp:txXfrm>
        <a:off x="5422106"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89462-C95C-AE4D-B636-916822DCF336}">
      <dsp:nvSpPr>
        <dsp:cNvPr id="0" name=""/>
        <dsp:cNvSpPr/>
      </dsp:nvSpPr>
      <dsp:spPr>
        <a:xfrm>
          <a:off x="682185" y="0"/>
          <a:ext cx="5536141" cy="5536141"/>
        </a:xfrm>
        <a:prstGeom prst="diamond">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8832CE-C5B5-C841-8960-0BCFF13D425A}">
      <dsp:nvSpPr>
        <dsp:cNvPr id="0" name=""/>
        <dsp:cNvSpPr/>
      </dsp:nvSpPr>
      <dsp:spPr>
        <a:xfrm>
          <a:off x="1208118" y="525933"/>
          <a:ext cx="2159094" cy="215909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Antecedent</a:t>
          </a:r>
        </a:p>
        <a:p>
          <a:pPr marL="171450" lvl="1" indent="-171450" algn="l" defTabSz="800100">
            <a:lnSpc>
              <a:spcPct val="90000"/>
            </a:lnSpc>
            <a:spcBef>
              <a:spcPct val="0"/>
            </a:spcBef>
            <a:spcAft>
              <a:spcPct val="15000"/>
            </a:spcAft>
            <a:buChar char="•"/>
          </a:pPr>
          <a:r>
            <a:rPr lang="en-US" sz="1800" kern="1200" dirty="0"/>
            <a:t>What comes directly before the behavior </a:t>
          </a:r>
        </a:p>
      </dsp:txBody>
      <dsp:txXfrm>
        <a:off x="1313516" y="631331"/>
        <a:ext cx="1948298" cy="1948298"/>
      </dsp:txXfrm>
    </dsp:sp>
    <dsp:sp modelId="{008F4BD8-488E-E44A-A1B7-38EDF32A200F}">
      <dsp:nvSpPr>
        <dsp:cNvPr id="0" name=""/>
        <dsp:cNvSpPr/>
      </dsp:nvSpPr>
      <dsp:spPr>
        <a:xfrm>
          <a:off x="3533298" y="525933"/>
          <a:ext cx="2159094" cy="215909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Behavior </a:t>
          </a:r>
        </a:p>
      </dsp:txBody>
      <dsp:txXfrm>
        <a:off x="3638696" y="631331"/>
        <a:ext cx="1948298" cy="1948298"/>
      </dsp:txXfrm>
    </dsp:sp>
    <dsp:sp modelId="{0720BF28-2F37-4749-9712-06922DC72777}">
      <dsp:nvSpPr>
        <dsp:cNvPr id="0" name=""/>
        <dsp:cNvSpPr/>
      </dsp:nvSpPr>
      <dsp:spPr>
        <a:xfrm>
          <a:off x="1208118" y="2851112"/>
          <a:ext cx="2159094" cy="215909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Consequence</a:t>
          </a:r>
        </a:p>
        <a:p>
          <a:pPr marL="171450" lvl="1" indent="-171450" algn="l" defTabSz="800100">
            <a:lnSpc>
              <a:spcPct val="90000"/>
            </a:lnSpc>
            <a:spcBef>
              <a:spcPct val="0"/>
            </a:spcBef>
            <a:spcAft>
              <a:spcPct val="15000"/>
            </a:spcAft>
            <a:buChar char="•"/>
          </a:pPr>
          <a:r>
            <a:rPr lang="en-US" sz="1800" kern="1200" dirty="0"/>
            <a:t>What comes right after the behavior</a:t>
          </a:r>
        </a:p>
      </dsp:txBody>
      <dsp:txXfrm>
        <a:off x="1313516" y="2956510"/>
        <a:ext cx="1948298" cy="1948298"/>
      </dsp:txXfrm>
    </dsp:sp>
    <dsp:sp modelId="{D1F084BF-BA9F-0043-B4F0-3BD803C168B4}">
      <dsp:nvSpPr>
        <dsp:cNvPr id="0" name=""/>
        <dsp:cNvSpPr/>
      </dsp:nvSpPr>
      <dsp:spPr>
        <a:xfrm>
          <a:off x="3533298" y="2851112"/>
          <a:ext cx="2159094" cy="215909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Reinforcement </a:t>
          </a:r>
        </a:p>
        <a:p>
          <a:pPr marL="171450" lvl="1" indent="-171450" algn="l" defTabSz="800100">
            <a:lnSpc>
              <a:spcPct val="90000"/>
            </a:lnSpc>
            <a:spcBef>
              <a:spcPct val="0"/>
            </a:spcBef>
            <a:spcAft>
              <a:spcPct val="15000"/>
            </a:spcAft>
            <a:buChar char="•"/>
          </a:pPr>
          <a:r>
            <a:rPr lang="en-US" sz="1800" kern="1200" dirty="0"/>
            <a:t>Negative</a:t>
          </a:r>
        </a:p>
        <a:p>
          <a:pPr marL="171450" lvl="1" indent="-171450" algn="l" defTabSz="800100">
            <a:lnSpc>
              <a:spcPct val="90000"/>
            </a:lnSpc>
            <a:spcBef>
              <a:spcPct val="0"/>
            </a:spcBef>
            <a:spcAft>
              <a:spcPct val="15000"/>
            </a:spcAft>
            <a:buChar char="•"/>
          </a:pPr>
          <a:r>
            <a:rPr lang="en-US" sz="1800" kern="1200"/>
            <a:t>Positive</a:t>
          </a:r>
        </a:p>
      </dsp:txBody>
      <dsp:txXfrm>
        <a:off x="3638696" y="2956510"/>
        <a:ext cx="1948298" cy="19482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93723-ADB9-4A4C-8DEB-29D22713428E}">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465AD-11F7-8743-8CF0-254FBF8F794D}">
      <dsp:nvSpPr>
        <dsp:cNvPr id="0" name=""/>
        <dsp:cNvSpPr/>
      </dsp:nvSpPr>
      <dsp:spPr>
        <a:xfrm>
          <a:off x="0" y="0"/>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Does the student understand the behavioral expectations for the situation? </a:t>
          </a:r>
        </a:p>
      </dsp:txBody>
      <dsp:txXfrm>
        <a:off x="0" y="0"/>
        <a:ext cx="10515600" cy="1088136"/>
      </dsp:txXfrm>
    </dsp:sp>
    <dsp:sp modelId="{1AAE42FB-46F8-1545-823A-251A6D51ABB4}">
      <dsp:nvSpPr>
        <dsp:cNvPr id="0" name=""/>
        <dsp:cNvSpPr/>
      </dsp:nvSpPr>
      <dsp:spPr>
        <a:xfrm>
          <a:off x="0" y="1088136"/>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9F896F-2504-7649-B3C2-DD25EE8C12F5}">
      <dsp:nvSpPr>
        <dsp:cNvPr id="0" name=""/>
        <dsp:cNvSpPr/>
      </dsp:nvSpPr>
      <dsp:spPr>
        <a:xfrm>
          <a:off x="0" y="1088136"/>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Is the student aware he or she is engaging in the behavior, or is it a "habit"? </a:t>
          </a:r>
        </a:p>
      </dsp:txBody>
      <dsp:txXfrm>
        <a:off x="0" y="1088136"/>
        <a:ext cx="10515600" cy="1088136"/>
      </dsp:txXfrm>
    </dsp:sp>
    <dsp:sp modelId="{52A79A28-90BB-004A-BC5B-E24B62EB79FD}">
      <dsp:nvSpPr>
        <dsp:cNvPr id="0" name=""/>
        <dsp:cNvSpPr/>
      </dsp:nvSpPr>
      <dsp:spPr>
        <a:xfrm>
          <a:off x="0" y="2176272"/>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21FBE3-EBBB-A642-AD1B-AE79151303AB}">
      <dsp:nvSpPr>
        <dsp:cNvPr id="0" name=""/>
        <dsp:cNvSpPr/>
      </dsp:nvSpPr>
      <dsp:spPr>
        <a:xfrm>
          <a:off x="0" y="2176272"/>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Is the student physically and/or cognitively capable of controlling the behavior, or does he or she need support?</a:t>
          </a:r>
        </a:p>
      </dsp:txBody>
      <dsp:txXfrm>
        <a:off x="0" y="2176272"/>
        <a:ext cx="10515600" cy="1088136"/>
      </dsp:txXfrm>
    </dsp:sp>
    <dsp:sp modelId="{B13ED0A6-3A0D-1841-89BC-6E248A0CBB43}">
      <dsp:nvSpPr>
        <dsp:cNvPr id="0" name=""/>
        <dsp:cNvSpPr/>
      </dsp:nvSpPr>
      <dsp:spPr>
        <a:xfrm>
          <a:off x="0" y="3264408"/>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787A43-A4B7-0D4A-BA8F-FCDD7DE7C7E9}">
      <dsp:nvSpPr>
        <dsp:cNvPr id="0" name=""/>
        <dsp:cNvSpPr/>
      </dsp:nvSpPr>
      <dsp:spPr>
        <a:xfrm>
          <a:off x="0" y="3264408"/>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Does the student have the skills necessary to perform new behaviors?</a:t>
          </a:r>
        </a:p>
      </dsp:txBody>
      <dsp:txXfrm>
        <a:off x="0" y="3264408"/>
        <a:ext cx="10515600" cy="108813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8F361-DA70-934E-8952-346A4B0471F0}"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BCEA9-AA0B-364B-9CBA-BD3DB5CE6500}" type="slidenum">
              <a:rPr lang="en-US" smtClean="0"/>
              <a:t>‹#›</a:t>
            </a:fld>
            <a:endParaRPr lang="en-US"/>
          </a:p>
        </p:txBody>
      </p:sp>
    </p:spTree>
    <p:extLst>
      <p:ext uri="{BB962C8B-B14F-4D97-AF65-F5344CB8AC3E}">
        <p14:creationId xmlns:p14="http://schemas.microsoft.com/office/powerpoint/2010/main" val="2507456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5BCEA9-AA0B-364B-9CBA-BD3DB5CE6500}" type="slidenum">
              <a:rPr lang="en-US" smtClean="0"/>
              <a:t>2</a:t>
            </a:fld>
            <a:endParaRPr lang="en-US"/>
          </a:p>
        </p:txBody>
      </p:sp>
    </p:spTree>
    <p:extLst>
      <p:ext uri="{BB962C8B-B14F-4D97-AF65-F5344CB8AC3E}">
        <p14:creationId xmlns:p14="http://schemas.microsoft.com/office/powerpoint/2010/main" val="3803070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000000"/>
                </a:solidFill>
                <a:effectLst/>
                <a:latin typeface="TimesNewRomanPSMT"/>
              </a:rPr>
              <a:t>When should the team decided to develop an FBA to address student behavior?</a:t>
            </a:r>
          </a:p>
          <a:p>
            <a:pPr algn="l">
              <a:buFont typeface="Arial" panose="020B0604020202020204" pitchFamily="34" charset="0"/>
              <a:buChar char="•"/>
            </a:pPr>
            <a:r>
              <a:rPr lang="en-US" b="0" i="0" u="none" strike="noStrike" dirty="0">
                <a:solidFill>
                  <a:srgbClr val="000000"/>
                </a:solidFill>
                <a:effectLst/>
                <a:latin typeface="TimesNewRomanPSMT"/>
              </a:rPr>
              <a:t>Who should be a part of that process?</a:t>
            </a:r>
          </a:p>
          <a:p>
            <a:pPr algn="l">
              <a:buFont typeface="Arial" panose="020B0604020202020204" pitchFamily="34" charset="0"/>
              <a:buChar char="•"/>
            </a:pPr>
            <a:r>
              <a:rPr lang="en-US" b="0" i="0" u="none" strike="noStrike" dirty="0">
                <a:solidFill>
                  <a:srgbClr val="000000"/>
                </a:solidFill>
                <a:effectLst/>
                <a:latin typeface="TimesNewRomanPSMT"/>
              </a:rPr>
              <a:t>What role does cultural responsiveness play in the development of an FBA?</a:t>
            </a:r>
          </a:p>
          <a:p>
            <a:pPr algn="l">
              <a:buFont typeface="Arial" panose="020B0604020202020204" pitchFamily="34" charset="0"/>
              <a:buChar char="•"/>
            </a:pPr>
            <a:r>
              <a:rPr lang="en-US" b="0" i="0" u="none" strike="noStrike" dirty="0">
                <a:solidFill>
                  <a:srgbClr val="000000"/>
                </a:solidFill>
                <a:effectLst/>
                <a:latin typeface="TimesNewRomanPSMT"/>
              </a:rPr>
              <a:t>What is the one (or two) big things educators should understand about culturally responsive evidence-based functional behavior assessments?</a:t>
            </a:r>
          </a:p>
          <a:p>
            <a:endParaRPr lang="en-US" dirty="0"/>
          </a:p>
        </p:txBody>
      </p:sp>
      <p:sp>
        <p:nvSpPr>
          <p:cNvPr id="4" name="Slide Number Placeholder 3"/>
          <p:cNvSpPr>
            <a:spLocks noGrp="1"/>
          </p:cNvSpPr>
          <p:nvPr>
            <p:ph type="sldNum" sz="quarter" idx="5"/>
          </p:nvPr>
        </p:nvSpPr>
        <p:spPr/>
        <p:txBody>
          <a:bodyPr/>
          <a:lstStyle/>
          <a:p>
            <a:fld id="{B75BCEA9-AA0B-364B-9CBA-BD3DB5CE6500}" type="slidenum">
              <a:rPr lang="en-US" smtClean="0"/>
              <a:t>20</a:t>
            </a:fld>
            <a:endParaRPr lang="en-US"/>
          </a:p>
        </p:txBody>
      </p:sp>
    </p:spTree>
    <p:extLst>
      <p:ext uri="{BB962C8B-B14F-4D97-AF65-F5344CB8AC3E}">
        <p14:creationId xmlns:p14="http://schemas.microsoft.com/office/powerpoint/2010/main" val="318494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5BCEA9-AA0B-364B-9CBA-BD3DB5CE6500}" type="slidenum">
              <a:rPr lang="en-US" smtClean="0"/>
              <a:t>21</a:t>
            </a:fld>
            <a:endParaRPr lang="en-US"/>
          </a:p>
        </p:txBody>
      </p:sp>
    </p:spTree>
    <p:extLst>
      <p:ext uri="{BB962C8B-B14F-4D97-AF65-F5344CB8AC3E}">
        <p14:creationId xmlns:p14="http://schemas.microsoft.com/office/powerpoint/2010/main" val="435582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5BCEA9-AA0B-364B-9CBA-BD3DB5CE6500}" type="slidenum">
              <a:rPr lang="en-US" smtClean="0"/>
              <a:t>23</a:t>
            </a:fld>
            <a:endParaRPr lang="en-US"/>
          </a:p>
        </p:txBody>
      </p:sp>
    </p:spTree>
    <p:extLst>
      <p:ext uri="{BB962C8B-B14F-4D97-AF65-F5344CB8AC3E}">
        <p14:creationId xmlns:p14="http://schemas.microsoft.com/office/powerpoint/2010/main" val="2497520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FFBE15-06A8-AC40-BCA6-402C9CCB9E5D}" type="slidenum">
              <a:rPr lang="en-US" smtClean="0"/>
              <a:t>26</a:t>
            </a:fld>
            <a:endParaRPr lang="en-US"/>
          </a:p>
        </p:txBody>
      </p:sp>
    </p:spTree>
    <p:extLst>
      <p:ext uri="{BB962C8B-B14F-4D97-AF65-F5344CB8AC3E}">
        <p14:creationId xmlns:p14="http://schemas.microsoft.com/office/powerpoint/2010/main" val="322440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5BCEA9-AA0B-364B-9CBA-BD3DB5CE6500}" type="slidenum">
              <a:rPr lang="en-US" smtClean="0"/>
              <a:t>3</a:t>
            </a:fld>
            <a:endParaRPr lang="en-US"/>
          </a:p>
        </p:txBody>
      </p:sp>
    </p:spTree>
    <p:extLst>
      <p:ext uri="{BB962C8B-B14F-4D97-AF65-F5344CB8AC3E}">
        <p14:creationId xmlns:p14="http://schemas.microsoft.com/office/powerpoint/2010/main" val="1799746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little bit about the bat project. </a:t>
            </a:r>
          </a:p>
        </p:txBody>
      </p:sp>
      <p:sp>
        <p:nvSpPr>
          <p:cNvPr id="4" name="Slide Number Placeholder 3"/>
          <p:cNvSpPr>
            <a:spLocks noGrp="1"/>
          </p:cNvSpPr>
          <p:nvPr>
            <p:ph type="sldNum" sz="quarter" idx="5"/>
          </p:nvPr>
        </p:nvSpPr>
        <p:spPr/>
        <p:txBody>
          <a:bodyPr/>
          <a:lstStyle/>
          <a:p>
            <a:fld id="{54FFBE15-06A8-AC40-BCA6-402C9CCB9E5D}" type="slidenum">
              <a:rPr lang="en-US" smtClean="0"/>
              <a:t>4</a:t>
            </a:fld>
            <a:endParaRPr lang="en-US"/>
          </a:p>
        </p:txBody>
      </p:sp>
    </p:spTree>
    <p:extLst>
      <p:ext uri="{BB962C8B-B14F-4D97-AF65-F5344CB8AC3E}">
        <p14:creationId xmlns:p14="http://schemas.microsoft.com/office/powerpoint/2010/main" val="3712109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5BCEA9-AA0B-364B-9CBA-BD3DB5CE6500}" type="slidenum">
              <a:rPr lang="en-US" smtClean="0"/>
              <a:t>8</a:t>
            </a:fld>
            <a:endParaRPr lang="en-US"/>
          </a:p>
        </p:txBody>
      </p:sp>
    </p:spTree>
    <p:extLst>
      <p:ext uri="{BB962C8B-B14F-4D97-AF65-F5344CB8AC3E}">
        <p14:creationId xmlns:p14="http://schemas.microsoft.com/office/powerpoint/2010/main" val="1120833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they are and why they are included (how they fit within the whole)</a:t>
            </a:r>
          </a:p>
        </p:txBody>
      </p:sp>
      <p:sp>
        <p:nvSpPr>
          <p:cNvPr id="4" name="Slide Number Placeholder 3"/>
          <p:cNvSpPr>
            <a:spLocks noGrp="1"/>
          </p:cNvSpPr>
          <p:nvPr>
            <p:ph type="sldNum" sz="quarter" idx="5"/>
          </p:nvPr>
        </p:nvSpPr>
        <p:spPr/>
        <p:txBody>
          <a:bodyPr/>
          <a:lstStyle/>
          <a:p>
            <a:fld id="{FA0227BD-DF1D-E046-9DAA-801E33D7B310}" type="slidenum">
              <a:rPr lang="en-US" smtClean="0"/>
              <a:t>10</a:t>
            </a:fld>
            <a:endParaRPr lang="en-US"/>
          </a:p>
        </p:txBody>
      </p:sp>
    </p:spTree>
    <p:extLst>
      <p:ext uri="{BB962C8B-B14F-4D97-AF65-F5344CB8AC3E}">
        <p14:creationId xmlns:p14="http://schemas.microsoft.com/office/powerpoint/2010/main" val="831195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A07E7AD-6BDA-48AF-9C16-F0418E36E5A8}" type="slidenum">
              <a:rPr lang="en-US"/>
              <a:pPr eaLnBrk="1" hangingPunct="1"/>
              <a:t>13</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041465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If the answer to any or all of these questions is “no”, it is likely a skill deficit which can be remedied through instruction and/or accommodations. </a:t>
            </a:r>
          </a:p>
          <a:p>
            <a:endParaRPr lang="en-US"/>
          </a:p>
        </p:txBody>
      </p:sp>
      <p:sp>
        <p:nvSpPr>
          <p:cNvPr id="4" name="Slide Number Placeholder 3"/>
          <p:cNvSpPr>
            <a:spLocks noGrp="1"/>
          </p:cNvSpPr>
          <p:nvPr>
            <p:ph type="sldNum" sz="quarter" idx="5"/>
          </p:nvPr>
        </p:nvSpPr>
        <p:spPr/>
        <p:txBody>
          <a:bodyPr/>
          <a:lstStyle/>
          <a:p>
            <a:fld id="{07B9ED6B-C42D-4202-83E4-AF6ED1DDB88E}" type="slidenum">
              <a:rPr lang="en-US" smtClean="0"/>
              <a:pPr/>
              <a:t>15</a:t>
            </a:fld>
            <a:endParaRPr lang="en-US"/>
          </a:p>
        </p:txBody>
      </p:sp>
    </p:spTree>
    <p:extLst>
      <p:ext uri="{BB962C8B-B14F-4D97-AF65-F5344CB8AC3E}">
        <p14:creationId xmlns:p14="http://schemas.microsoft.com/office/powerpoint/2010/main" val="45532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5BCEA9-AA0B-364B-9CBA-BD3DB5CE6500}" type="slidenum">
              <a:rPr lang="en-US" smtClean="0"/>
              <a:t>16</a:t>
            </a:fld>
            <a:endParaRPr lang="en-US"/>
          </a:p>
        </p:txBody>
      </p:sp>
    </p:spTree>
    <p:extLst>
      <p:ext uri="{BB962C8B-B14F-4D97-AF65-F5344CB8AC3E}">
        <p14:creationId xmlns:p14="http://schemas.microsoft.com/office/powerpoint/2010/main" val="2211459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Mr. Travis Clayton has been an educator for over 30 years. </a:t>
            </a:r>
            <a:r>
              <a:rPr lang="en-US" sz="1800" b="0" i="0" u="none" strike="noStrike" dirty="0">
                <a:solidFill>
                  <a:srgbClr val="242424"/>
                </a:solidFill>
                <a:effectLst/>
                <a:latin typeface="Segoe UI" panose="020B0502040204020203" pitchFamily="34" charset="0"/>
              </a:rPr>
              <a:t>I've spent 30 years teaching self-contained special education in majority-minority Title I districts in southern Illinois and Southeast Missouri.  I've participated in the integration of a formerly all-White school.  I've worked primarily with students who've been diagnosed as having behavioral/psychological/emotional disorders and/or histories of violence (whether as perpetrator, recipient, or witness--usually some combination of the three).  I still love what I do.</a:t>
            </a:r>
            <a:br>
              <a:rPr lang="en-US" sz="1800" b="0" i="0" u="none" strike="noStrike" dirty="0">
                <a:solidFill>
                  <a:srgbClr val="000000"/>
                </a:solidFill>
                <a:effectLst/>
                <a:latin typeface="Calibri" panose="020F0502020204030204" pitchFamily="34" charset="0"/>
              </a:rPr>
            </a:br>
            <a:endParaRPr lang="en-US" sz="1800" b="0" i="0" u="none" strike="noStrike" dirty="0">
              <a:solidFill>
                <a:srgbClr val="000000"/>
              </a:solidFill>
              <a:effectLst/>
              <a:latin typeface="Calibri" panose="020F0502020204030204" pitchFamily="34" charset="0"/>
            </a:endParaRPr>
          </a:p>
          <a:p>
            <a:br>
              <a:rPr lang="en-US" dirty="0"/>
            </a:br>
            <a:endParaRPr lang="en-US" dirty="0"/>
          </a:p>
        </p:txBody>
      </p:sp>
      <p:sp>
        <p:nvSpPr>
          <p:cNvPr id="4" name="Slide Number Placeholder 3"/>
          <p:cNvSpPr>
            <a:spLocks noGrp="1"/>
          </p:cNvSpPr>
          <p:nvPr>
            <p:ph type="sldNum" sz="quarter" idx="5"/>
          </p:nvPr>
        </p:nvSpPr>
        <p:spPr/>
        <p:txBody>
          <a:bodyPr/>
          <a:lstStyle/>
          <a:p>
            <a:fld id="{B75BCEA9-AA0B-364B-9CBA-BD3DB5CE6500}" type="slidenum">
              <a:rPr lang="en-US" smtClean="0"/>
              <a:t>19</a:t>
            </a:fld>
            <a:endParaRPr lang="en-US"/>
          </a:p>
        </p:txBody>
      </p:sp>
    </p:spTree>
    <p:extLst>
      <p:ext uri="{BB962C8B-B14F-4D97-AF65-F5344CB8AC3E}">
        <p14:creationId xmlns:p14="http://schemas.microsoft.com/office/powerpoint/2010/main" val="4147818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2BDC72-750C-D347-A485-98B70FBE7875}"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4205D-FF9C-BF49-9A0A-C670777A3A96}" type="slidenum">
              <a:rPr lang="en-US" smtClean="0"/>
              <a:t>‹#›</a:t>
            </a:fld>
            <a:endParaRPr lang="en-US"/>
          </a:p>
        </p:txBody>
      </p:sp>
    </p:spTree>
    <p:extLst>
      <p:ext uri="{BB962C8B-B14F-4D97-AF65-F5344CB8AC3E}">
        <p14:creationId xmlns:p14="http://schemas.microsoft.com/office/powerpoint/2010/main" val="1891455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2BDC72-750C-D347-A485-98B70FBE7875}"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4205D-FF9C-BF49-9A0A-C670777A3A96}" type="slidenum">
              <a:rPr lang="en-US" smtClean="0"/>
              <a:t>‹#›</a:t>
            </a:fld>
            <a:endParaRPr lang="en-US"/>
          </a:p>
        </p:txBody>
      </p:sp>
    </p:spTree>
    <p:extLst>
      <p:ext uri="{BB962C8B-B14F-4D97-AF65-F5344CB8AC3E}">
        <p14:creationId xmlns:p14="http://schemas.microsoft.com/office/powerpoint/2010/main" val="206352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2BDC72-750C-D347-A485-98B70FBE7875}"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4205D-FF9C-BF49-9A0A-C670777A3A96}" type="slidenum">
              <a:rPr lang="en-US" smtClean="0"/>
              <a:t>‹#›</a:t>
            </a:fld>
            <a:endParaRPr lang="en-US"/>
          </a:p>
        </p:txBody>
      </p:sp>
    </p:spTree>
    <p:extLst>
      <p:ext uri="{BB962C8B-B14F-4D97-AF65-F5344CB8AC3E}">
        <p14:creationId xmlns:p14="http://schemas.microsoft.com/office/powerpoint/2010/main" val="817775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913773" y="2367094"/>
            <a:ext cx="10363827"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931684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2BDC72-750C-D347-A485-98B70FBE7875}"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4205D-FF9C-BF49-9A0A-C670777A3A96}" type="slidenum">
              <a:rPr lang="en-US" smtClean="0"/>
              <a:t>‹#›</a:t>
            </a:fld>
            <a:endParaRPr lang="en-US"/>
          </a:p>
        </p:txBody>
      </p:sp>
    </p:spTree>
    <p:extLst>
      <p:ext uri="{BB962C8B-B14F-4D97-AF65-F5344CB8AC3E}">
        <p14:creationId xmlns:p14="http://schemas.microsoft.com/office/powerpoint/2010/main" val="2664221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2BDC72-750C-D347-A485-98B70FBE7875}"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4205D-FF9C-BF49-9A0A-C670777A3A96}" type="slidenum">
              <a:rPr lang="en-US" smtClean="0"/>
              <a:t>‹#›</a:t>
            </a:fld>
            <a:endParaRPr lang="en-US"/>
          </a:p>
        </p:txBody>
      </p:sp>
    </p:spTree>
    <p:extLst>
      <p:ext uri="{BB962C8B-B14F-4D97-AF65-F5344CB8AC3E}">
        <p14:creationId xmlns:p14="http://schemas.microsoft.com/office/powerpoint/2010/main" val="2687594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2BDC72-750C-D347-A485-98B70FBE7875}"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4205D-FF9C-BF49-9A0A-C670777A3A96}" type="slidenum">
              <a:rPr lang="en-US" smtClean="0"/>
              <a:t>‹#›</a:t>
            </a:fld>
            <a:endParaRPr lang="en-US"/>
          </a:p>
        </p:txBody>
      </p:sp>
    </p:spTree>
    <p:extLst>
      <p:ext uri="{BB962C8B-B14F-4D97-AF65-F5344CB8AC3E}">
        <p14:creationId xmlns:p14="http://schemas.microsoft.com/office/powerpoint/2010/main" val="4089547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2BDC72-750C-D347-A485-98B70FBE7875}" type="datetimeFigureOut">
              <a:rPr lang="en-US" smtClean="0"/>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24205D-FF9C-BF49-9A0A-C670777A3A96}" type="slidenum">
              <a:rPr lang="en-US" smtClean="0"/>
              <a:t>‹#›</a:t>
            </a:fld>
            <a:endParaRPr lang="en-US"/>
          </a:p>
        </p:txBody>
      </p:sp>
    </p:spTree>
    <p:extLst>
      <p:ext uri="{BB962C8B-B14F-4D97-AF65-F5344CB8AC3E}">
        <p14:creationId xmlns:p14="http://schemas.microsoft.com/office/powerpoint/2010/main" val="1939736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2BDC72-750C-D347-A485-98B70FBE7875}"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24205D-FF9C-BF49-9A0A-C670777A3A96}" type="slidenum">
              <a:rPr lang="en-US" smtClean="0"/>
              <a:t>‹#›</a:t>
            </a:fld>
            <a:endParaRPr lang="en-US"/>
          </a:p>
        </p:txBody>
      </p:sp>
    </p:spTree>
    <p:extLst>
      <p:ext uri="{BB962C8B-B14F-4D97-AF65-F5344CB8AC3E}">
        <p14:creationId xmlns:p14="http://schemas.microsoft.com/office/powerpoint/2010/main" val="1349139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2BDC72-750C-D347-A485-98B70FBE7875}" type="datetimeFigureOut">
              <a:rPr lang="en-US" smtClean="0"/>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24205D-FF9C-BF49-9A0A-C670777A3A96}" type="slidenum">
              <a:rPr lang="en-US" smtClean="0"/>
              <a:t>‹#›</a:t>
            </a:fld>
            <a:endParaRPr lang="en-US"/>
          </a:p>
        </p:txBody>
      </p:sp>
    </p:spTree>
    <p:extLst>
      <p:ext uri="{BB962C8B-B14F-4D97-AF65-F5344CB8AC3E}">
        <p14:creationId xmlns:p14="http://schemas.microsoft.com/office/powerpoint/2010/main" val="1078289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2BDC72-750C-D347-A485-98B70FBE7875}"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4205D-FF9C-BF49-9A0A-C670777A3A96}" type="slidenum">
              <a:rPr lang="en-US" smtClean="0"/>
              <a:t>‹#›</a:t>
            </a:fld>
            <a:endParaRPr lang="en-US"/>
          </a:p>
        </p:txBody>
      </p:sp>
    </p:spTree>
    <p:extLst>
      <p:ext uri="{BB962C8B-B14F-4D97-AF65-F5344CB8AC3E}">
        <p14:creationId xmlns:p14="http://schemas.microsoft.com/office/powerpoint/2010/main" val="48595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2BDC72-750C-D347-A485-98B70FBE7875}"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4205D-FF9C-BF49-9A0A-C670777A3A96}" type="slidenum">
              <a:rPr lang="en-US" smtClean="0"/>
              <a:t>‹#›</a:t>
            </a:fld>
            <a:endParaRPr lang="en-US"/>
          </a:p>
        </p:txBody>
      </p:sp>
    </p:spTree>
    <p:extLst>
      <p:ext uri="{BB962C8B-B14F-4D97-AF65-F5344CB8AC3E}">
        <p14:creationId xmlns:p14="http://schemas.microsoft.com/office/powerpoint/2010/main" val="2371903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BDC72-750C-D347-A485-98B70FBE7875}" type="datetimeFigureOut">
              <a:rPr lang="en-US" smtClean="0"/>
              <a:t>4/19/2023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24205D-FF9C-BF49-9A0A-C670777A3A96}" type="slidenum">
              <a:rPr lang="en-US" smtClean="0"/>
              <a:t>‹#›</a:t>
            </a:fld>
            <a:endParaRPr lang="en-US"/>
          </a:p>
        </p:txBody>
      </p:sp>
    </p:spTree>
    <p:extLst>
      <p:ext uri="{BB962C8B-B14F-4D97-AF65-F5344CB8AC3E}">
        <p14:creationId xmlns:p14="http://schemas.microsoft.com/office/powerpoint/2010/main" val="3104159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ublicdomainpictures.net/en/view-image.php?image=271760&amp;picture=business-plan"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8AA25-8541-A9CF-CD0A-5D0A92812ADA}"/>
              </a:ext>
            </a:extLst>
          </p:cNvPr>
          <p:cNvSpPr>
            <a:spLocks noGrp="1"/>
          </p:cNvSpPr>
          <p:nvPr>
            <p:ph type="ctrTitle"/>
          </p:nvPr>
        </p:nvSpPr>
        <p:spPr>
          <a:xfrm>
            <a:off x="1524000" y="2036247"/>
            <a:ext cx="9144000" cy="1567728"/>
          </a:xfrm>
        </p:spPr>
        <p:txBody>
          <a:bodyPr>
            <a:normAutofit/>
          </a:bodyPr>
          <a:lstStyle/>
          <a:p>
            <a:pPr marR="0">
              <a:spcBef>
                <a:spcPts val="0"/>
              </a:spcBef>
              <a:spcAft>
                <a:spcPts val="600"/>
              </a:spcAft>
            </a:pPr>
            <a:r>
              <a:rPr lang="en-US" sz="2800" b="1" dirty="0">
                <a:effectLst/>
                <a:latin typeface="Times New Roman"/>
                <a:ea typeface="Calibri" panose="020F0502020204030204" pitchFamily="34" charset="0"/>
                <a:cs typeface="Times New Roman"/>
              </a:rPr>
              <a:t>Culturally Responsive </a:t>
            </a:r>
            <a:r>
              <a:rPr lang="en-US" sz="2800" b="1" dirty="0">
                <a:latin typeface="Times New Roman"/>
                <a:ea typeface="Calibri" panose="020F0502020204030204" pitchFamily="34" charset="0"/>
                <a:cs typeface="Times New Roman"/>
              </a:rPr>
              <a:t>Behavior Intervention Plans</a:t>
            </a:r>
            <a:endParaRPr lang="en-US" sz="2800" b="1" dirty="0">
              <a:effectLst/>
              <a:latin typeface="Times New Roman"/>
              <a:ea typeface="Calibri" panose="020F0502020204030204" pitchFamily="34" charset="0"/>
              <a:cs typeface="Times New Roman"/>
            </a:endParaRPr>
          </a:p>
        </p:txBody>
      </p:sp>
      <p:sp>
        <p:nvSpPr>
          <p:cNvPr id="3" name="Subtitle 2">
            <a:extLst>
              <a:ext uri="{FF2B5EF4-FFF2-40B4-BE49-F238E27FC236}">
                <a16:creationId xmlns:a16="http://schemas.microsoft.com/office/drawing/2014/main" id="{26A8E496-9C16-DA52-F532-1FFA04A2140D}"/>
              </a:ext>
            </a:extLst>
          </p:cNvPr>
          <p:cNvSpPr>
            <a:spLocks noGrp="1"/>
          </p:cNvSpPr>
          <p:nvPr>
            <p:ph type="subTitle" idx="1"/>
          </p:nvPr>
        </p:nvSpPr>
        <p:spPr>
          <a:xfrm>
            <a:off x="1524000" y="3827449"/>
            <a:ext cx="9144000" cy="1655762"/>
          </a:xfrm>
        </p:spPr>
        <p:txBody>
          <a:bodyPr vert="horz" lIns="91440" tIns="45720" rIns="91440" bIns="45720" rtlCol="0" anchor="t">
            <a:normAutofit/>
          </a:bodyPr>
          <a:lstStyle/>
          <a:p>
            <a:r>
              <a:rPr lang="en-US" dirty="0"/>
              <a:t>Louise M. Yoho, PhD</a:t>
            </a:r>
            <a:endParaRPr lang="en-US" dirty="0">
              <a:cs typeface="Calibri"/>
            </a:endParaRPr>
          </a:p>
          <a:p>
            <a:r>
              <a:rPr lang="en-US" dirty="0"/>
              <a:t>Behavior Assessment Training Program</a:t>
            </a:r>
          </a:p>
          <a:p>
            <a:r>
              <a:rPr lang="en-US" dirty="0">
                <a:cs typeface="Calibri" panose="020F0502020204030204"/>
              </a:rPr>
              <a:t>Southern Illinois University</a:t>
            </a:r>
          </a:p>
        </p:txBody>
      </p:sp>
      <p:pic>
        <p:nvPicPr>
          <p:cNvPr id="4" name="Picture 4" descr="Graphical user interface&#10;&#10;Description automatically generated">
            <a:extLst>
              <a:ext uri="{FF2B5EF4-FFF2-40B4-BE49-F238E27FC236}">
                <a16:creationId xmlns:a16="http://schemas.microsoft.com/office/drawing/2014/main" id="{D08B8FEA-F787-6952-C767-B8EE25E681C3}"/>
              </a:ext>
            </a:extLst>
          </p:cNvPr>
          <p:cNvPicPr>
            <a:picLocks noChangeAspect="1"/>
          </p:cNvPicPr>
          <p:nvPr/>
        </p:nvPicPr>
        <p:blipFill>
          <a:blip r:embed="rId2"/>
          <a:stretch>
            <a:fillRect/>
          </a:stretch>
        </p:blipFill>
        <p:spPr>
          <a:xfrm>
            <a:off x="775758" y="504749"/>
            <a:ext cx="2343150" cy="962025"/>
          </a:xfrm>
          <a:prstGeom prst="rect">
            <a:avLst/>
          </a:prstGeom>
        </p:spPr>
      </p:pic>
      <p:pic>
        <p:nvPicPr>
          <p:cNvPr id="5" name="Picture 5" descr="Logo, company name&#10;&#10;Description automatically generated">
            <a:extLst>
              <a:ext uri="{FF2B5EF4-FFF2-40B4-BE49-F238E27FC236}">
                <a16:creationId xmlns:a16="http://schemas.microsoft.com/office/drawing/2014/main" id="{56404CAC-DA87-342E-3D01-25D0BFA67A1B}"/>
              </a:ext>
            </a:extLst>
          </p:cNvPr>
          <p:cNvPicPr>
            <a:picLocks noChangeAspect="1"/>
          </p:cNvPicPr>
          <p:nvPr/>
        </p:nvPicPr>
        <p:blipFill>
          <a:blip r:embed="rId3"/>
          <a:stretch>
            <a:fillRect/>
          </a:stretch>
        </p:blipFill>
        <p:spPr>
          <a:xfrm>
            <a:off x="8882592" y="3402"/>
            <a:ext cx="2724150" cy="2714625"/>
          </a:xfrm>
          <a:prstGeom prst="rect">
            <a:avLst/>
          </a:prstGeom>
        </p:spPr>
      </p:pic>
      <p:pic>
        <p:nvPicPr>
          <p:cNvPr id="6" name="Picture 6">
            <a:extLst>
              <a:ext uri="{FF2B5EF4-FFF2-40B4-BE49-F238E27FC236}">
                <a16:creationId xmlns:a16="http://schemas.microsoft.com/office/drawing/2014/main" id="{C77CE3DC-ACC9-CD15-4C04-BC4B38B918EE}"/>
              </a:ext>
            </a:extLst>
          </p:cNvPr>
          <p:cNvPicPr>
            <a:picLocks noChangeAspect="1"/>
          </p:cNvPicPr>
          <p:nvPr/>
        </p:nvPicPr>
        <p:blipFill>
          <a:blip r:embed="rId4"/>
          <a:stretch>
            <a:fillRect/>
          </a:stretch>
        </p:blipFill>
        <p:spPr>
          <a:xfrm>
            <a:off x="728133" y="5717721"/>
            <a:ext cx="2438400" cy="647700"/>
          </a:xfrm>
          <a:prstGeom prst="rect">
            <a:avLst/>
          </a:prstGeom>
        </p:spPr>
      </p:pic>
      <p:pic>
        <p:nvPicPr>
          <p:cNvPr id="7" name="Picture 7" descr="Text&#10;&#10;Description automatically generated">
            <a:extLst>
              <a:ext uri="{FF2B5EF4-FFF2-40B4-BE49-F238E27FC236}">
                <a16:creationId xmlns:a16="http://schemas.microsoft.com/office/drawing/2014/main" id="{73835E3B-6911-DB37-AD27-F20E04F016EA}"/>
              </a:ext>
            </a:extLst>
          </p:cNvPr>
          <p:cNvPicPr>
            <a:picLocks noChangeAspect="1"/>
          </p:cNvPicPr>
          <p:nvPr/>
        </p:nvPicPr>
        <p:blipFill>
          <a:blip r:embed="rId5"/>
          <a:stretch>
            <a:fillRect/>
          </a:stretch>
        </p:blipFill>
        <p:spPr>
          <a:xfrm>
            <a:off x="4903486" y="5716965"/>
            <a:ext cx="2143125" cy="552450"/>
          </a:xfrm>
          <a:prstGeom prst="rect">
            <a:avLst/>
          </a:prstGeom>
        </p:spPr>
      </p:pic>
      <p:pic>
        <p:nvPicPr>
          <p:cNvPr id="8" name="Picture 8">
            <a:extLst>
              <a:ext uri="{FF2B5EF4-FFF2-40B4-BE49-F238E27FC236}">
                <a16:creationId xmlns:a16="http://schemas.microsoft.com/office/drawing/2014/main" id="{FB6D440A-A01F-F459-5574-110341C84BC5}"/>
              </a:ext>
            </a:extLst>
          </p:cNvPr>
          <p:cNvPicPr>
            <a:picLocks noChangeAspect="1"/>
          </p:cNvPicPr>
          <p:nvPr/>
        </p:nvPicPr>
        <p:blipFill>
          <a:blip r:embed="rId6"/>
          <a:stretch>
            <a:fillRect/>
          </a:stretch>
        </p:blipFill>
        <p:spPr>
          <a:xfrm>
            <a:off x="8386687" y="5712203"/>
            <a:ext cx="2724150" cy="561975"/>
          </a:xfrm>
          <a:prstGeom prst="rect">
            <a:avLst/>
          </a:prstGeom>
        </p:spPr>
      </p:pic>
    </p:spTree>
    <p:extLst>
      <p:ext uri="{BB962C8B-B14F-4D97-AF65-F5344CB8AC3E}">
        <p14:creationId xmlns:p14="http://schemas.microsoft.com/office/powerpoint/2010/main" val="3535989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3644BFD-D22E-4019-B666-387DA51AE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7956356" y="1890469"/>
            <a:ext cx="5860051" cy="2079143"/>
            <a:chOff x="6081624" y="1998368"/>
            <a:chExt cx="5613457" cy="782175"/>
          </a:xfrm>
          <a:solidFill>
            <a:schemeClr val="accent4"/>
          </a:solidFill>
        </p:grpSpPr>
        <p:sp>
          <p:nvSpPr>
            <p:cNvPr id="13" name="Rectangle 12">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1309534-4837-3CC0-D6E1-7432C2F481A4}"/>
              </a:ext>
            </a:extLst>
          </p:cNvPr>
          <p:cNvGraphicFramePr>
            <a:graphicFrameLocks noGrp="1"/>
          </p:cNvGraphicFramePr>
          <p:nvPr>
            <p:ph idx="1"/>
            <p:extLst>
              <p:ext uri="{D42A27DB-BD31-4B8C-83A1-F6EECF244321}">
                <p14:modId xmlns:p14="http://schemas.microsoft.com/office/powerpoint/2010/main" val="4255641465"/>
              </p:ext>
            </p:extLst>
          </p:nvPr>
        </p:nvGraphicFramePr>
        <p:xfrm>
          <a:off x="2645744" y="660929"/>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3271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800" name="Rectangle 3379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4" name="Rectangle 2"/>
          <p:cNvSpPr>
            <a:spLocks noGrp="1" noChangeArrowheads="1"/>
          </p:cNvSpPr>
          <p:nvPr>
            <p:ph type="title"/>
          </p:nvPr>
        </p:nvSpPr>
        <p:spPr>
          <a:xfrm>
            <a:off x="838200" y="365125"/>
            <a:ext cx="10515600" cy="1325563"/>
          </a:xfrm>
        </p:spPr>
        <p:txBody>
          <a:bodyPr>
            <a:normAutofit/>
          </a:bodyPr>
          <a:lstStyle/>
          <a:p>
            <a:pPr eaLnBrk="1" hangingPunct="1">
              <a:defRPr/>
            </a:pPr>
            <a:r>
              <a:rPr lang="en-US" sz="5400" dirty="0"/>
              <a:t>Antecedents</a:t>
            </a:r>
            <a:endParaRPr lang="en-US" sz="5400"/>
          </a:p>
        </p:txBody>
      </p:sp>
      <p:sp>
        <p:nvSpPr>
          <p:cNvPr id="3380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5" name="Rectangle 3"/>
          <p:cNvSpPr>
            <a:spLocks noGrp="1" noChangeArrowheads="1"/>
          </p:cNvSpPr>
          <p:nvPr>
            <p:ph idx="1"/>
          </p:nvPr>
        </p:nvSpPr>
        <p:spPr>
          <a:xfrm>
            <a:off x="838200" y="1929384"/>
            <a:ext cx="10515600" cy="4251960"/>
          </a:xfrm>
        </p:spPr>
        <p:txBody>
          <a:bodyPr>
            <a:normAutofit/>
          </a:bodyPr>
          <a:lstStyle/>
          <a:p>
            <a:pPr marL="0" indent="0">
              <a:buNone/>
              <a:defRPr/>
            </a:pPr>
            <a:endParaRPr lang="en-US" sz="2200" dirty="0"/>
          </a:p>
          <a:p>
            <a:pPr>
              <a:defRPr/>
            </a:pPr>
            <a:r>
              <a:rPr lang="en-US" sz="2200" dirty="0"/>
              <a:t>When, where, and with whom does the problem behavior occur?</a:t>
            </a:r>
          </a:p>
          <a:p>
            <a:pPr>
              <a:defRPr/>
            </a:pPr>
            <a:r>
              <a:rPr lang="en-US" sz="2200" dirty="0"/>
              <a:t>What circumstances, situations, or activities lead to the problem behavior?</a:t>
            </a:r>
          </a:p>
          <a:p>
            <a:pPr>
              <a:defRPr/>
            </a:pPr>
            <a:r>
              <a:rPr lang="en-US" sz="2200" dirty="0"/>
              <a:t>Are there emotional or behavioral predictors of the problem behavior?</a:t>
            </a:r>
          </a:p>
          <a:p>
            <a:pPr>
              <a:defRPr/>
            </a:pPr>
            <a:r>
              <a:rPr lang="en-US" sz="2200" dirty="0"/>
              <a:t>Is the problem behavior related to medication, medical condition, pain, discomfort, problems with sleep, other biological factors, or other setting events?</a:t>
            </a:r>
          </a:p>
        </p:txBody>
      </p:sp>
    </p:spTree>
    <p:extLst>
      <p:ext uri="{BB962C8B-B14F-4D97-AF65-F5344CB8AC3E}">
        <p14:creationId xmlns:p14="http://schemas.microsoft.com/office/powerpoint/2010/main" val="3583243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B5473A-78D5-2994-ABD2-D5E4D57CF6CB}"/>
              </a:ext>
            </a:extLst>
          </p:cNvPr>
          <p:cNvSpPr>
            <a:spLocks noGrp="1"/>
          </p:cNvSpPr>
          <p:nvPr>
            <p:ph type="title"/>
          </p:nvPr>
        </p:nvSpPr>
        <p:spPr>
          <a:xfrm>
            <a:off x="793662" y="386930"/>
            <a:ext cx="10066122" cy="1298448"/>
          </a:xfrm>
        </p:spPr>
        <p:txBody>
          <a:bodyPr anchor="b">
            <a:normAutofit/>
          </a:bodyPr>
          <a:lstStyle/>
          <a:p>
            <a:r>
              <a:rPr lang="en-US" sz="4800"/>
              <a:t>Clearly defined behaviors</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497A05-01DC-56EB-286A-D3B75669B345}"/>
              </a:ext>
            </a:extLst>
          </p:cNvPr>
          <p:cNvSpPr>
            <a:spLocks noGrp="1"/>
          </p:cNvSpPr>
          <p:nvPr>
            <p:ph idx="1"/>
          </p:nvPr>
        </p:nvSpPr>
        <p:spPr>
          <a:xfrm>
            <a:off x="793661" y="2599509"/>
            <a:ext cx="4530898" cy="3639450"/>
          </a:xfrm>
        </p:spPr>
        <p:txBody>
          <a:bodyPr anchor="ctr">
            <a:normAutofit/>
          </a:bodyPr>
          <a:lstStyle/>
          <a:p>
            <a:pPr marL="0" indent="0">
              <a:buNone/>
            </a:pPr>
            <a:r>
              <a:rPr lang="en-US" sz="2000" dirty="0"/>
              <a:t>Operationally defined</a:t>
            </a:r>
          </a:p>
          <a:p>
            <a:r>
              <a:rPr lang="en-US" sz="2000" dirty="0"/>
              <a:t>What does the behavior sound like?</a:t>
            </a:r>
          </a:p>
          <a:p>
            <a:r>
              <a:rPr lang="en-US" sz="2000" dirty="0"/>
              <a:t>What does the behavior look like?</a:t>
            </a:r>
          </a:p>
          <a:p>
            <a:r>
              <a:rPr lang="en-US" sz="2000" dirty="0"/>
              <a:t>What does the behavior feel like?</a:t>
            </a:r>
          </a:p>
          <a:p>
            <a:pPr marL="0" indent="0">
              <a:buNone/>
            </a:pPr>
            <a:endParaRPr lang="en-US" sz="2000" dirty="0"/>
          </a:p>
          <a:p>
            <a:pPr marL="0" indent="0">
              <a:buNone/>
            </a:pPr>
            <a:endParaRPr lang="en-US" sz="2000" dirty="0"/>
          </a:p>
        </p:txBody>
      </p:sp>
      <p:pic>
        <p:nvPicPr>
          <p:cNvPr id="7" name="Graphic 6" descr="Communications">
            <a:extLst>
              <a:ext uri="{FF2B5EF4-FFF2-40B4-BE49-F238E27FC236}">
                <a16:creationId xmlns:a16="http://schemas.microsoft.com/office/drawing/2014/main" id="{3999C680-0CA7-97DC-2F72-9D798641D0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9548" y="2484255"/>
            <a:ext cx="3714244"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7593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4" name="Rectangle 4103">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p:cNvSpPr>
            <a:spLocks noGrp="1" noChangeArrowheads="1"/>
          </p:cNvSpPr>
          <p:nvPr>
            <p:ph type="title"/>
          </p:nvPr>
        </p:nvSpPr>
        <p:spPr>
          <a:xfrm>
            <a:off x="808638" y="386930"/>
            <a:ext cx="9236700" cy="1188950"/>
          </a:xfrm>
        </p:spPr>
        <p:txBody>
          <a:bodyPr anchor="b">
            <a:normAutofit/>
          </a:bodyPr>
          <a:lstStyle/>
          <a:p>
            <a:pPr eaLnBrk="1" hangingPunct="1"/>
            <a:r>
              <a:rPr lang="en-US" sz="3800" b="1" dirty="0"/>
              <a:t>Hypothesized need (function) is being communicated?</a:t>
            </a:r>
            <a:endParaRPr lang="en-US" sz="3800" dirty="0"/>
          </a:p>
        </p:txBody>
      </p:sp>
      <p:grpSp>
        <p:nvGrpSpPr>
          <p:cNvPr id="4106" name="Group 4105">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4107" name="Rectangle 4106">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8" name="Rectangle 4107">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10" name="Rectangle 410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Rectangle 3"/>
          <p:cNvSpPr>
            <a:spLocks noGrp="1" noChangeArrowheads="1"/>
          </p:cNvSpPr>
          <p:nvPr>
            <p:ph idx="1"/>
          </p:nvPr>
        </p:nvSpPr>
        <p:spPr>
          <a:xfrm>
            <a:off x="793660" y="2599509"/>
            <a:ext cx="10143668" cy="3435531"/>
          </a:xfrm>
        </p:spPr>
        <p:txBody>
          <a:bodyPr vert="horz" lIns="91440" tIns="45720" rIns="91440" bIns="45720" rtlCol="0" anchor="ctr">
            <a:normAutofit/>
          </a:bodyPr>
          <a:lstStyle/>
          <a:p>
            <a:pPr marL="0" indent="0">
              <a:buNone/>
            </a:pPr>
            <a:r>
              <a:rPr lang="en-US" sz="1500" b="1"/>
              <a:t>Attention Seeking </a:t>
            </a:r>
          </a:p>
          <a:p>
            <a:pPr marL="0" indent="0">
              <a:buNone/>
            </a:pPr>
            <a:endParaRPr lang="en-US" sz="1500"/>
          </a:p>
          <a:p>
            <a:pPr marL="0" indent="0">
              <a:buNone/>
            </a:pPr>
            <a:r>
              <a:rPr lang="en-US" sz="1500" b="1"/>
              <a:t>Communication of needs and wants</a:t>
            </a:r>
          </a:p>
          <a:p>
            <a:pPr marL="0" indent="0">
              <a:buNone/>
            </a:pPr>
            <a:endParaRPr lang="en-US" sz="1500" b="1"/>
          </a:p>
          <a:p>
            <a:pPr marL="0" indent="0">
              <a:buNone/>
            </a:pPr>
            <a:r>
              <a:rPr lang="en-US" sz="1500" b="1"/>
              <a:t>Seeking escape or avoidance </a:t>
            </a:r>
            <a:endParaRPr lang="en-US" sz="1500"/>
          </a:p>
          <a:p>
            <a:r>
              <a:rPr lang="en-US" sz="1500"/>
              <a:t>Difficult task, unfavorable setting, physical discomfort or pain, peer or staff ridicule, showing vulnerability or inability to do a task.</a:t>
            </a:r>
            <a:endParaRPr lang="en-US" sz="1500" b="1"/>
          </a:p>
          <a:p>
            <a:pPr marL="0" indent="0">
              <a:buNone/>
            </a:pPr>
            <a:endParaRPr lang="en-US" sz="1500" b="1"/>
          </a:p>
          <a:p>
            <a:pPr marL="0" indent="0">
              <a:buNone/>
            </a:pPr>
            <a:r>
              <a:rPr lang="en-US" sz="1500" b="1"/>
              <a:t>Sensory feedback</a:t>
            </a:r>
            <a:endParaRPr lang="en-US" sz="1500"/>
          </a:p>
          <a:p>
            <a:r>
              <a:rPr lang="en-US" sz="1500"/>
              <a:t>Blindisms, earache, sinus pain, skin irritation, hunger, constipation, fatigue</a:t>
            </a:r>
            <a:endParaRPr lang="en-US" sz="1500" b="1"/>
          </a:p>
        </p:txBody>
      </p:sp>
    </p:spTree>
    <p:extLst>
      <p:ext uri="{BB962C8B-B14F-4D97-AF65-F5344CB8AC3E}">
        <p14:creationId xmlns:p14="http://schemas.microsoft.com/office/powerpoint/2010/main" val="2169283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gnifying glass and question mark">
            <a:extLst>
              <a:ext uri="{FF2B5EF4-FFF2-40B4-BE49-F238E27FC236}">
                <a16:creationId xmlns:a16="http://schemas.microsoft.com/office/drawing/2014/main" id="{BD8ECE66-86B6-58CD-F6AC-4AAFDE9FE46F}"/>
              </a:ext>
            </a:extLst>
          </p:cNvPr>
          <p:cNvPicPr>
            <a:picLocks noChangeAspect="1"/>
          </p:cNvPicPr>
          <p:nvPr/>
        </p:nvPicPr>
        <p:blipFill rotWithShape="1">
          <a:blip r:embed="rId2">
            <a:alphaModFix amt="50000"/>
          </a:blip>
          <a:srcRect/>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a:solidFill>
                  <a:srgbClr val="FFFFFF"/>
                </a:solidFill>
              </a:rPr>
              <a:t>Performance or Skill Deficit?</a:t>
            </a:r>
            <a:br>
              <a:rPr lang="en-US">
                <a:solidFill>
                  <a:srgbClr val="FFFFFF"/>
                </a:solidFill>
              </a:rPr>
            </a:br>
            <a:endParaRPr lang="en-US">
              <a:solidFill>
                <a:srgbClr val="FFFFFF"/>
              </a:solidFill>
            </a:endParaRPr>
          </a:p>
        </p:txBody>
      </p:sp>
    </p:spTree>
    <p:extLst>
      <p:ext uri="{BB962C8B-B14F-4D97-AF65-F5344CB8AC3E}">
        <p14:creationId xmlns:p14="http://schemas.microsoft.com/office/powerpoint/2010/main" val="204202745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8"/>
            <a:ext cx="10515600" cy="1133499"/>
          </a:xfrm>
        </p:spPr>
        <p:txBody>
          <a:bodyPr>
            <a:normAutofit/>
          </a:bodyPr>
          <a:lstStyle/>
          <a:p>
            <a:pPr algn="ctr"/>
            <a:r>
              <a:rPr lang="en-US" sz="5200"/>
              <a:t>Ask Yourself….</a:t>
            </a:r>
          </a:p>
        </p:txBody>
      </p:sp>
      <p:graphicFrame>
        <p:nvGraphicFramePr>
          <p:cNvPr id="5" name="Content Placeholder 2">
            <a:extLst>
              <a:ext uri="{FF2B5EF4-FFF2-40B4-BE49-F238E27FC236}">
                <a16:creationId xmlns:a16="http://schemas.microsoft.com/office/drawing/2014/main" id="{F0C01976-6947-4497-AA58-440288B7E751}"/>
              </a:ext>
            </a:extLst>
          </p:cNvPr>
          <p:cNvGraphicFramePr>
            <a:graphicFrameLocks noGrp="1"/>
          </p:cNvGraphicFramePr>
          <p:nvPr>
            <p:ph sz="quarter" idx="13"/>
            <p:extLst>
              <p:ext uri="{D42A27DB-BD31-4B8C-83A1-F6EECF244321}">
                <p14:modId xmlns:p14="http://schemas.microsoft.com/office/powerpoint/2010/main" val="310248315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0066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856" name="Rectangle 3584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2" name="Rectangle 2"/>
          <p:cNvSpPr>
            <a:spLocks noGrp="1" noChangeArrowheads="1"/>
          </p:cNvSpPr>
          <p:nvPr>
            <p:ph type="title"/>
          </p:nvPr>
        </p:nvSpPr>
        <p:spPr>
          <a:xfrm>
            <a:off x="890338" y="640080"/>
            <a:ext cx="4805690" cy="3566160"/>
          </a:xfrm>
        </p:spPr>
        <p:txBody>
          <a:bodyPr vert="horz" lIns="91440" tIns="45720" rIns="91440" bIns="45720" rtlCol="0" anchor="b">
            <a:normAutofit/>
          </a:bodyPr>
          <a:lstStyle/>
          <a:p>
            <a:br>
              <a:rPr lang="en-US" sz="4200" dirty="0"/>
            </a:br>
            <a:r>
              <a:rPr lang="en-US" sz="4200" dirty="0"/>
              <a:t>What do you want the student to do instead?</a:t>
            </a:r>
            <a:br>
              <a:rPr lang="en-US" sz="4200" dirty="0"/>
            </a:br>
            <a:endParaRPr lang="en-US" sz="4200" dirty="0"/>
          </a:p>
        </p:txBody>
      </p:sp>
      <p:sp>
        <p:nvSpPr>
          <p:cNvPr id="2" name="TextBox 1">
            <a:extLst>
              <a:ext uri="{FF2B5EF4-FFF2-40B4-BE49-F238E27FC236}">
                <a16:creationId xmlns:a16="http://schemas.microsoft.com/office/drawing/2014/main" id="{7D62390B-A7A7-0A16-1876-97E5800433C2}"/>
              </a:ext>
            </a:extLst>
          </p:cNvPr>
          <p:cNvSpPr txBox="1"/>
          <p:nvPr/>
        </p:nvSpPr>
        <p:spPr>
          <a:xfrm>
            <a:off x="890339" y="4636008"/>
            <a:ext cx="3734014" cy="1572768"/>
          </a:xfrm>
          <a:prstGeom prst="rect">
            <a:avLst/>
          </a:prstGeom>
        </p:spPr>
        <p:txBody>
          <a:bodyPr vert="horz" lIns="91440" tIns="45720" rIns="91440" bIns="45720" rtlCol="0">
            <a:normAutofit/>
          </a:bodyPr>
          <a:lstStyle/>
          <a:p>
            <a:pPr defTabSz="914400">
              <a:lnSpc>
                <a:spcPct val="90000"/>
              </a:lnSpc>
              <a:spcBef>
                <a:spcPts val="1000"/>
              </a:spcBef>
              <a:spcAft>
                <a:spcPts val="600"/>
              </a:spcAft>
            </a:pPr>
            <a:r>
              <a:rPr lang="en-US" sz="2400"/>
              <a:t>Alternative behaviors </a:t>
            </a:r>
          </a:p>
          <a:p>
            <a:pPr defTabSz="914400">
              <a:lnSpc>
                <a:spcPct val="90000"/>
              </a:lnSpc>
              <a:spcBef>
                <a:spcPts val="1000"/>
              </a:spcBef>
              <a:spcAft>
                <a:spcPts val="600"/>
              </a:spcAft>
            </a:pPr>
            <a:endParaRPr lang="en-US" sz="2400"/>
          </a:p>
        </p:txBody>
      </p:sp>
      <p:sp>
        <p:nvSpPr>
          <p:cNvPr id="3585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AA48B2F-8301-6C8E-8138-3717A5639080}"/>
              </a:ext>
            </a:extLst>
          </p:cNvPr>
          <p:cNvSpPr txBox="1"/>
          <p:nvPr/>
        </p:nvSpPr>
        <p:spPr>
          <a:xfrm>
            <a:off x="6539644" y="2456687"/>
            <a:ext cx="4805691" cy="2590801"/>
          </a:xfrm>
          <a:prstGeom prst="rect">
            <a:avLst/>
          </a:prstGeom>
        </p:spPr>
        <p:txBody>
          <a:bodyPr vert="horz" lIns="91440" tIns="45720" rIns="91440" bIns="45720" rtlCol="0" anchor="b">
            <a:noAutofit/>
          </a:bodyPr>
          <a:lstStyle/>
          <a:p>
            <a:pPr lvl="0">
              <a:lnSpc>
                <a:spcPct val="90000"/>
              </a:lnSpc>
              <a:spcBef>
                <a:spcPts val="1000"/>
              </a:spcBef>
            </a:pPr>
            <a:r>
              <a:rPr lang="en-US" kern="1200" dirty="0">
                <a:solidFill>
                  <a:schemeClr val="tx2"/>
                </a:solidFill>
                <a:latin typeface="+mn-lt"/>
                <a:ea typeface="+mn-ea"/>
                <a:cs typeface="+mn-cs"/>
              </a:rPr>
              <a:t>Would this desirable behavior fulfill the same need/function?</a:t>
            </a:r>
          </a:p>
          <a:p>
            <a:pPr lvl="0">
              <a:lnSpc>
                <a:spcPct val="90000"/>
              </a:lnSpc>
              <a:spcBef>
                <a:spcPts val="1000"/>
              </a:spcBef>
            </a:pPr>
            <a:r>
              <a:rPr lang="en-US" kern="1200" dirty="0">
                <a:solidFill>
                  <a:schemeClr val="tx2"/>
                </a:solidFill>
                <a:latin typeface="+mn-lt"/>
                <a:ea typeface="+mn-ea"/>
                <a:cs typeface="+mn-cs"/>
              </a:rPr>
              <a:t>Is the student capable of engaging in the replacement behavior?</a:t>
            </a:r>
          </a:p>
          <a:p>
            <a:pPr lvl="0">
              <a:lnSpc>
                <a:spcPct val="90000"/>
              </a:lnSpc>
              <a:spcBef>
                <a:spcPts val="1000"/>
              </a:spcBef>
            </a:pPr>
            <a:r>
              <a:rPr lang="en-US" kern="1200" dirty="0">
                <a:solidFill>
                  <a:schemeClr val="tx2"/>
                </a:solidFill>
                <a:latin typeface="+mn-lt"/>
                <a:ea typeface="+mn-ea"/>
                <a:cs typeface="+mn-cs"/>
              </a:rPr>
              <a:t>What prevents this behavior from occurring now?</a:t>
            </a:r>
          </a:p>
        </p:txBody>
      </p:sp>
    </p:spTree>
    <p:extLst>
      <p:ext uri="{BB962C8B-B14F-4D97-AF65-F5344CB8AC3E}">
        <p14:creationId xmlns:p14="http://schemas.microsoft.com/office/powerpoint/2010/main" val="3178090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n placed on top of a signature line">
            <a:extLst>
              <a:ext uri="{FF2B5EF4-FFF2-40B4-BE49-F238E27FC236}">
                <a16:creationId xmlns:a16="http://schemas.microsoft.com/office/drawing/2014/main" id="{BC96D49D-3773-D5B2-E94B-DCAF474421D2}"/>
              </a:ext>
            </a:extLst>
          </p:cNvPr>
          <p:cNvPicPr>
            <a:picLocks noChangeAspect="1"/>
          </p:cNvPicPr>
          <p:nvPr/>
        </p:nvPicPr>
        <p:blipFill rotWithShape="1">
          <a:blip r:embed="rId2">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2C80D697-9C08-A277-5CAB-AF28E4D1D456}"/>
              </a:ext>
            </a:extLst>
          </p:cNvPr>
          <p:cNvSpPr>
            <a:spLocks noGrp="1"/>
          </p:cNvSpPr>
          <p:nvPr>
            <p:ph type="title"/>
          </p:nvPr>
        </p:nvSpPr>
        <p:spPr>
          <a:xfrm>
            <a:off x="838200" y="365125"/>
            <a:ext cx="10515600" cy="1325563"/>
          </a:xfrm>
        </p:spPr>
        <p:txBody>
          <a:bodyPr>
            <a:normAutofit/>
          </a:bodyPr>
          <a:lstStyle/>
          <a:p>
            <a:r>
              <a:rPr lang="en-US" sz="3400" b="1">
                <a:solidFill>
                  <a:srgbClr val="FFFFFF"/>
                </a:solidFill>
                <a:effectLst/>
                <a:latin typeface="Arial" panose="020B0604020202020204" pitchFamily="34" charset="0"/>
              </a:rPr>
              <a:t>Summary of Previous Interventions Attempted </a:t>
            </a:r>
            <a:br>
              <a:rPr lang="en-US" sz="3400">
                <a:solidFill>
                  <a:srgbClr val="FFFFFF"/>
                </a:solidFill>
              </a:rPr>
            </a:br>
            <a:endParaRPr lang="en-US" sz="3400">
              <a:solidFill>
                <a:srgbClr val="FFFFFF"/>
              </a:solidFill>
            </a:endParaRPr>
          </a:p>
        </p:txBody>
      </p:sp>
      <p:sp>
        <p:nvSpPr>
          <p:cNvPr id="3" name="Content Placeholder 2">
            <a:extLst>
              <a:ext uri="{FF2B5EF4-FFF2-40B4-BE49-F238E27FC236}">
                <a16:creationId xmlns:a16="http://schemas.microsoft.com/office/drawing/2014/main" id="{289ACF80-C8AE-159D-0E99-EC4F65C0894C}"/>
              </a:ext>
            </a:extLst>
          </p:cNvPr>
          <p:cNvSpPr>
            <a:spLocks noGrp="1"/>
          </p:cNvSpPr>
          <p:nvPr>
            <p:ph sz="quarter" idx="13"/>
          </p:nvPr>
        </p:nvSpPr>
        <p:spPr>
          <a:xfrm>
            <a:off x="289560" y="1690688"/>
            <a:ext cx="11064240" cy="4486275"/>
          </a:xfrm>
        </p:spPr>
        <p:txBody>
          <a:bodyPr>
            <a:normAutofit/>
          </a:bodyPr>
          <a:lstStyle/>
          <a:p>
            <a:r>
              <a:rPr lang="en-US" dirty="0">
                <a:solidFill>
                  <a:srgbClr val="FFFFFF"/>
                </a:solidFill>
              </a:rPr>
              <a:t>What has been tried in the past?</a:t>
            </a:r>
          </a:p>
          <a:p>
            <a:r>
              <a:rPr lang="en-US" dirty="0">
                <a:solidFill>
                  <a:srgbClr val="FFFFFF"/>
                </a:solidFill>
              </a:rPr>
              <a:t>What were the outcomes?</a:t>
            </a:r>
          </a:p>
          <a:p>
            <a:r>
              <a:rPr lang="en-US" dirty="0">
                <a:solidFill>
                  <a:srgbClr val="FFFFFF"/>
                </a:solidFill>
              </a:rPr>
              <a:t>What does that data tell us about reinforcement preferences?</a:t>
            </a:r>
          </a:p>
          <a:p>
            <a:r>
              <a:rPr lang="en-US" dirty="0">
                <a:solidFill>
                  <a:srgbClr val="FFFFFF"/>
                </a:solidFill>
              </a:rPr>
              <a:t>What does that data tell us about the match between the hypothesized function and proposed replacement behaviors? </a:t>
            </a:r>
          </a:p>
          <a:p>
            <a:endParaRPr lang="en-US" dirty="0">
              <a:solidFill>
                <a:srgbClr val="FFFFFF"/>
              </a:solidFill>
            </a:endParaRPr>
          </a:p>
          <a:p>
            <a:pPr marL="0" indent="0">
              <a:buNone/>
            </a:pPr>
            <a:r>
              <a:rPr lang="en-US" sz="3200" dirty="0">
                <a:solidFill>
                  <a:srgbClr val="FFFFFF"/>
                </a:solidFill>
              </a:rPr>
              <a:t>Be specific!</a:t>
            </a:r>
          </a:p>
        </p:txBody>
      </p:sp>
    </p:spTree>
    <p:extLst>
      <p:ext uri="{BB962C8B-B14F-4D97-AF65-F5344CB8AC3E}">
        <p14:creationId xmlns:p14="http://schemas.microsoft.com/office/powerpoint/2010/main" val="69676156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239BB-AD78-08B1-C4B8-79C5A9341E67}"/>
              </a:ext>
            </a:extLst>
          </p:cNvPr>
          <p:cNvSpPr>
            <a:spLocks noGrp="1"/>
          </p:cNvSpPr>
          <p:nvPr>
            <p:ph type="title"/>
          </p:nvPr>
        </p:nvSpPr>
        <p:spPr/>
        <p:txBody>
          <a:bodyPr/>
          <a:lstStyle/>
          <a:p>
            <a:r>
              <a:rPr lang="en-US" dirty="0"/>
              <a:t>What is one thing that you struggle with when implanting a BIP?</a:t>
            </a:r>
          </a:p>
        </p:txBody>
      </p:sp>
      <p:sp>
        <p:nvSpPr>
          <p:cNvPr id="3" name="Content Placeholder 2">
            <a:extLst>
              <a:ext uri="{FF2B5EF4-FFF2-40B4-BE49-F238E27FC236}">
                <a16:creationId xmlns:a16="http://schemas.microsoft.com/office/drawing/2014/main" id="{38C49301-D759-281B-5086-3ACDCB4F341B}"/>
              </a:ext>
            </a:extLst>
          </p:cNvPr>
          <p:cNvSpPr>
            <a:spLocks noGrp="1"/>
          </p:cNvSpPr>
          <p:nvPr>
            <p:ph idx="1"/>
          </p:nvPr>
        </p:nvSpPr>
        <p:spPr/>
        <p:txBody>
          <a:bodyPr/>
          <a:lstStyle/>
          <a:p>
            <a:r>
              <a:rPr lang="en-US" dirty="0"/>
              <a:t>The function of the BIP doesn’t align with the FBA.</a:t>
            </a:r>
          </a:p>
          <a:p>
            <a:r>
              <a:rPr lang="en-US" dirty="0"/>
              <a:t>Lack of specific teaching strategies/interventions</a:t>
            </a:r>
          </a:p>
          <a:p>
            <a:r>
              <a:rPr lang="en-US" dirty="0"/>
              <a:t>Deciding if it is a performance vs skill deficit</a:t>
            </a:r>
          </a:p>
          <a:p>
            <a:r>
              <a:rPr lang="en-US" dirty="0"/>
              <a:t>Data collection issues</a:t>
            </a:r>
          </a:p>
          <a:p>
            <a:r>
              <a:rPr lang="en-US" dirty="0"/>
              <a:t>BIPs are not individualized to specific student. </a:t>
            </a:r>
          </a:p>
        </p:txBody>
      </p:sp>
    </p:spTree>
    <p:extLst>
      <p:ext uri="{BB962C8B-B14F-4D97-AF65-F5344CB8AC3E}">
        <p14:creationId xmlns:p14="http://schemas.microsoft.com/office/powerpoint/2010/main" val="176584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BF89C4-00BD-FE2C-1BA8-8B0D4AE8BE69}"/>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Introducing Mr. Clayton</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457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30B266-48E2-3432-2A86-1092052891AE}"/>
              </a:ext>
            </a:extLst>
          </p:cNvPr>
          <p:cNvSpPr>
            <a:spLocks noGrp="1"/>
          </p:cNvSpPr>
          <p:nvPr>
            <p:ph type="title"/>
          </p:nvPr>
        </p:nvSpPr>
        <p:spPr>
          <a:xfrm>
            <a:off x="659234" y="957447"/>
            <a:ext cx="3383280" cy="4943105"/>
          </a:xfrm>
        </p:spPr>
        <p:txBody>
          <a:bodyPr anchor="ctr">
            <a:normAutofit/>
          </a:bodyPr>
          <a:lstStyle/>
          <a:p>
            <a:r>
              <a:rPr lang="en-US" sz="4000" dirty="0"/>
              <a:t>Welcome!</a:t>
            </a:r>
          </a:p>
        </p:txBody>
      </p:sp>
      <p:sp>
        <p:nvSpPr>
          <p:cNvPr id="17" name="Rectangle 11">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3">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FDC1CE0B-037C-A1F4-5D5D-8CF591B14954}"/>
              </a:ext>
            </a:extLst>
          </p:cNvPr>
          <p:cNvGraphicFramePr>
            <a:graphicFrameLocks noGrp="1"/>
          </p:cNvGraphicFramePr>
          <p:nvPr>
            <p:ph idx="1"/>
            <p:extLst>
              <p:ext uri="{D42A27DB-BD31-4B8C-83A1-F6EECF244321}">
                <p14:modId xmlns:p14="http://schemas.microsoft.com/office/powerpoint/2010/main" val="4162109888"/>
              </p:ext>
            </p:extLst>
          </p:nvPr>
        </p:nvGraphicFramePr>
        <p:xfrm>
          <a:off x="4549514" y="621792"/>
          <a:ext cx="6807333" cy="5541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8126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A03EBC-1FBC-F27E-F880-99FD57B13568}"/>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5600" kern="1200">
                <a:solidFill>
                  <a:schemeClr val="tx1"/>
                </a:solidFill>
                <a:latin typeface="+mj-lt"/>
                <a:ea typeface="+mj-ea"/>
                <a:cs typeface="+mj-cs"/>
              </a:rPr>
              <a:t>Mr. Clayton discusses c</a:t>
            </a:r>
            <a:r>
              <a:rPr lang="en-US" sz="5600" b="0" i="0" u="none" strike="noStrike" kern="1200">
                <a:solidFill>
                  <a:schemeClr val="tx1"/>
                </a:solidFill>
                <a:effectLst/>
                <a:latin typeface="+mj-lt"/>
                <a:ea typeface="+mj-ea"/>
                <a:cs typeface="+mj-cs"/>
              </a:rPr>
              <a:t>ulturally responsive evidence-based behavior intervention plans</a:t>
            </a:r>
            <a:endParaRPr lang="en-US" sz="5600" kern="120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732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1">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5">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25" name="Freeform: Shape 16">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7">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8">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Questions">
            <a:extLst>
              <a:ext uri="{FF2B5EF4-FFF2-40B4-BE49-F238E27FC236}">
                <a16:creationId xmlns:a16="http://schemas.microsoft.com/office/drawing/2014/main" id="{BE6419E1-DC53-02E3-29DF-03BB0F7122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437" y="1700784"/>
            <a:ext cx="3785616" cy="3785616"/>
          </a:xfrm>
          <a:prstGeom prst="rect">
            <a:avLst/>
          </a:prstGeom>
        </p:spPr>
      </p:pic>
      <p:sp>
        <p:nvSpPr>
          <p:cNvPr id="3" name="Content Placeholder 2">
            <a:extLst>
              <a:ext uri="{FF2B5EF4-FFF2-40B4-BE49-F238E27FC236}">
                <a16:creationId xmlns:a16="http://schemas.microsoft.com/office/drawing/2014/main" id="{B886202D-DD24-7337-5E1C-E8B50987145E}"/>
              </a:ext>
            </a:extLst>
          </p:cNvPr>
          <p:cNvSpPr>
            <a:spLocks noGrp="1"/>
          </p:cNvSpPr>
          <p:nvPr>
            <p:ph idx="1"/>
          </p:nvPr>
        </p:nvSpPr>
        <p:spPr>
          <a:xfrm>
            <a:off x="6621072" y="2421683"/>
            <a:ext cx="4765949" cy="3353476"/>
          </a:xfrm>
        </p:spPr>
        <p:txBody>
          <a:bodyPr anchor="t">
            <a:normAutofit/>
          </a:bodyPr>
          <a:lstStyle/>
          <a:p>
            <a:pPr marL="0" indent="0" algn="l">
              <a:buNone/>
            </a:pPr>
            <a:r>
              <a:rPr lang="en-US" sz="3200" b="0" i="0" u="none" strike="noStrike" dirty="0">
                <a:solidFill>
                  <a:srgbClr val="000000"/>
                </a:solidFill>
                <a:effectLst/>
                <a:latin typeface="TimesNewRomanPSMT"/>
              </a:rPr>
              <a:t>How do you and your team utilize the data collected through the FBA process to build the BIP that follows?</a:t>
            </a:r>
          </a:p>
          <a:p>
            <a:pPr marL="0" indent="0">
              <a:buNone/>
            </a:pPr>
            <a:endParaRPr lang="en-US" sz="1800" dirty="0">
              <a:solidFill>
                <a:schemeClr val="tx2"/>
              </a:solidFill>
            </a:endParaRPr>
          </a:p>
        </p:txBody>
      </p:sp>
    </p:spTree>
    <p:extLst>
      <p:ext uri="{BB962C8B-B14F-4D97-AF65-F5344CB8AC3E}">
        <p14:creationId xmlns:p14="http://schemas.microsoft.com/office/powerpoint/2010/main" val="43179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33D82A6-F815-CBB6-8F98-9892C35447AC}"/>
              </a:ext>
            </a:extLst>
          </p:cNvPr>
          <p:cNvSpPr>
            <a:spLocks noGrp="1"/>
          </p:cNvSpPr>
          <p:nvPr>
            <p:ph idx="1"/>
          </p:nvPr>
        </p:nvSpPr>
        <p:spPr>
          <a:xfrm>
            <a:off x="1616054" y="2427383"/>
            <a:ext cx="8959892" cy="3169482"/>
          </a:xfrm>
        </p:spPr>
        <p:txBody>
          <a:bodyPr anchor="t">
            <a:normAutofit/>
          </a:bodyPr>
          <a:lstStyle/>
          <a:p>
            <a:pPr marL="0" indent="0">
              <a:buNone/>
            </a:pPr>
            <a:r>
              <a:rPr lang="en-US" sz="3200" b="0" i="0" u="none" strike="noStrike" dirty="0">
                <a:solidFill>
                  <a:schemeClr val="tx1">
                    <a:lumMod val="65000"/>
                    <a:lumOff val="35000"/>
                  </a:schemeClr>
                </a:solidFill>
                <a:effectLst/>
                <a:latin typeface="TimesNewRomanPSMT"/>
              </a:rPr>
              <a:t>How do you identify and teach replacement behaviors? (Such that they serve the same function as the behavior identified as problematic)</a:t>
            </a:r>
          </a:p>
          <a:p>
            <a:endParaRPr lang="en-US" sz="2000" dirty="0">
              <a:solidFill>
                <a:schemeClr val="tx1">
                  <a:lumMod val="65000"/>
                  <a:lumOff val="35000"/>
                </a:schemeClr>
              </a:solidFill>
            </a:endParaRPr>
          </a:p>
        </p:txBody>
      </p:sp>
    </p:spTree>
    <p:extLst>
      <p:ext uri="{BB962C8B-B14F-4D97-AF65-F5344CB8AC3E}">
        <p14:creationId xmlns:p14="http://schemas.microsoft.com/office/powerpoint/2010/main" val="1856250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5EB63F00-A506-4BCF-4049-85E176A5541E}"/>
              </a:ext>
            </a:extLst>
          </p:cNvPr>
          <p:cNvSpPr>
            <a:spLocks noGrp="1"/>
          </p:cNvSpPr>
          <p:nvPr>
            <p:ph idx="1"/>
          </p:nvPr>
        </p:nvSpPr>
        <p:spPr>
          <a:xfrm>
            <a:off x="1341120" y="2890979"/>
            <a:ext cx="9671654" cy="1056181"/>
          </a:xfrm>
        </p:spPr>
        <p:txBody>
          <a:bodyPr>
            <a:normAutofit/>
          </a:bodyPr>
          <a:lstStyle/>
          <a:p>
            <a:pPr marL="0" indent="0">
              <a:buNone/>
            </a:pPr>
            <a:r>
              <a:rPr lang="en-US" sz="3200" b="0" i="0" u="none" strike="noStrike" dirty="0">
                <a:solidFill>
                  <a:schemeClr val="tx2"/>
                </a:solidFill>
                <a:effectLst/>
                <a:latin typeface="TimesNewRomanPSMT"/>
              </a:rPr>
              <a:t>What role does cultural responsiveness play in the development of an BIP?</a:t>
            </a:r>
          </a:p>
          <a:p>
            <a:endParaRPr lang="en-US" sz="1800" dirty="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74136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260786-A8AB-3007-2E8F-DF8C265CF6DC}"/>
              </a:ext>
            </a:extLst>
          </p:cNvPr>
          <p:cNvSpPr>
            <a:spLocks noGrp="1"/>
          </p:cNvSpPr>
          <p:nvPr>
            <p:ph idx="1"/>
          </p:nvPr>
        </p:nvSpPr>
        <p:spPr>
          <a:xfrm>
            <a:off x="606552" y="3429000"/>
            <a:ext cx="10076688" cy="3227626"/>
          </a:xfrm>
        </p:spPr>
        <p:txBody>
          <a:bodyPr anchor="ctr">
            <a:normAutofit fontScale="92500" lnSpcReduction="20000"/>
          </a:bodyPr>
          <a:lstStyle/>
          <a:p>
            <a:pPr marL="0" indent="0">
              <a:buNone/>
            </a:pPr>
            <a:r>
              <a:rPr lang="en-US" sz="6000" b="0" i="0" u="none" strike="noStrike" dirty="0">
                <a:solidFill>
                  <a:schemeClr val="tx2"/>
                </a:solidFill>
                <a:effectLst/>
                <a:latin typeface="TimesNewRomanPSMT"/>
              </a:rPr>
              <a:t>What is the one big take-away you want educators to understand about culturally responsive evidence-based behavior intervention plans?</a:t>
            </a:r>
          </a:p>
          <a:p>
            <a:endParaRPr lang="en-US" sz="1800" dirty="0">
              <a:solidFill>
                <a:schemeClr val="tx2"/>
              </a:solidFill>
            </a:endParaRPr>
          </a:p>
        </p:txBody>
      </p:sp>
      <p:pic>
        <p:nvPicPr>
          <p:cNvPr id="7" name="Graphic 6" descr="Light Bulb and Gear">
            <a:extLst>
              <a:ext uri="{FF2B5EF4-FFF2-40B4-BE49-F238E27FC236}">
                <a16:creationId xmlns:a16="http://schemas.microsoft.com/office/drawing/2014/main" id="{83EBB487-EAAA-B241-EB9B-34F145EC34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30618" y="384072"/>
            <a:ext cx="3217333" cy="3217333"/>
          </a:xfrm>
          <a:prstGeom prst="rect">
            <a:avLst/>
          </a:prstGeom>
        </p:spPr>
      </p:pic>
    </p:spTree>
    <p:extLst>
      <p:ext uri="{BB962C8B-B14F-4D97-AF65-F5344CB8AC3E}">
        <p14:creationId xmlns:p14="http://schemas.microsoft.com/office/powerpoint/2010/main" val="2740637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496C-671C-0FB1-D0D6-4E854D093BC5}"/>
              </a:ext>
            </a:extLst>
          </p:cNvPr>
          <p:cNvSpPr>
            <a:spLocks noGrp="1"/>
          </p:cNvSpPr>
          <p:nvPr>
            <p:ph type="title"/>
          </p:nvPr>
        </p:nvSpPr>
        <p:spPr>
          <a:xfrm>
            <a:off x="6362062" y="2780442"/>
            <a:ext cx="4805996" cy="1297115"/>
          </a:xfrm>
        </p:spPr>
        <p:txBody>
          <a:bodyPr vert="horz" lIns="91440" tIns="45720" rIns="91440" bIns="45720" rtlCol="0" anchor="t">
            <a:normAutofit/>
          </a:bodyPr>
          <a:lstStyle/>
          <a:p>
            <a:r>
              <a:rPr lang="en-US" sz="4000" kern="1200" dirty="0">
                <a:solidFill>
                  <a:schemeClr val="tx2"/>
                </a:solidFill>
                <a:latin typeface="+mj-lt"/>
                <a:ea typeface="+mj-ea"/>
                <a:cs typeface="+mj-cs"/>
              </a:rPr>
              <a:t>Audience questions</a:t>
            </a:r>
          </a:p>
        </p:txBody>
      </p:sp>
      <p:pic>
        <p:nvPicPr>
          <p:cNvPr id="20" name="Graphic 6" descr="Help">
            <a:extLst>
              <a:ext uri="{FF2B5EF4-FFF2-40B4-BE49-F238E27FC236}">
                <a16:creationId xmlns:a16="http://schemas.microsoft.com/office/drawing/2014/main" id="{5BDF21BA-4E6F-90A4-A607-04E6AD83AE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030" y="1166762"/>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607537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B0826-D934-B0C4-BBAB-4C3895E6362D}"/>
              </a:ext>
            </a:extLst>
          </p:cNvPr>
          <p:cNvSpPr>
            <a:spLocks noGrp="1"/>
          </p:cNvSpPr>
          <p:nvPr>
            <p:ph type="title"/>
          </p:nvPr>
        </p:nvSpPr>
        <p:spPr>
          <a:xfrm>
            <a:off x="804672" y="802955"/>
            <a:ext cx="4766330" cy="1454051"/>
          </a:xfrm>
        </p:spPr>
        <p:txBody>
          <a:bodyPr>
            <a:normAutofit/>
          </a:bodyPr>
          <a:lstStyle/>
          <a:p>
            <a:r>
              <a:rPr lang="en-US" sz="3600">
                <a:solidFill>
                  <a:schemeClr val="tx2"/>
                </a:solidFill>
              </a:rPr>
              <a:t>BAT webinar schedule </a:t>
            </a:r>
          </a:p>
        </p:txBody>
      </p:sp>
      <p:sp>
        <p:nvSpPr>
          <p:cNvPr id="3" name="Content Placeholder 2">
            <a:extLst>
              <a:ext uri="{FF2B5EF4-FFF2-40B4-BE49-F238E27FC236}">
                <a16:creationId xmlns:a16="http://schemas.microsoft.com/office/drawing/2014/main" id="{C3F0BFF4-E3B8-D3AB-75F1-BCFC305AA57C}"/>
              </a:ext>
            </a:extLst>
          </p:cNvPr>
          <p:cNvSpPr>
            <a:spLocks noGrp="1"/>
          </p:cNvSpPr>
          <p:nvPr>
            <p:ph idx="1"/>
          </p:nvPr>
        </p:nvSpPr>
        <p:spPr>
          <a:xfrm>
            <a:off x="804672" y="2421683"/>
            <a:ext cx="4765949" cy="3353476"/>
          </a:xfrm>
        </p:spPr>
        <p:txBody>
          <a:bodyPr anchor="t">
            <a:normAutofit/>
          </a:bodyPr>
          <a:lstStyle/>
          <a:p>
            <a:pPr marL="0" indent="0">
              <a:spcBef>
                <a:spcPts val="0"/>
              </a:spcBef>
              <a:spcAft>
                <a:spcPts val="600"/>
              </a:spcAft>
              <a:buNone/>
            </a:pPr>
            <a:r>
              <a:rPr lang="en-US" sz="600">
                <a:solidFill>
                  <a:schemeClr val="tx2"/>
                </a:solidFill>
                <a:latin typeface="Times New Roman"/>
                <a:ea typeface="Times New Roman" panose="02020603050405020304" pitchFamily="18" charset="0"/>
                <a:cs typeface="Times New Roman"/>
              </a:rPr>
              <a:t>May 17</a:t>
            </a:r>
            <a:r>
              <a:rPr lang="en-US" sz="600" baseline="30000">
                <a:solidFill>
                  <a:schemeClr val="tx2"/>
                </a:solidFill>
                <a:latin typeface="Times New Roman"/>
                <a:ea typeface="Times New Roman" panose="02020603050405020304" pitchFamily="18" charset="0"/>
                <a:cs typeface="Times New Roman"/>
              </a:rPr>
              <a:t>th</a:t>
            </a:r>
            <a:r>
              <a:rPr lang="en-US" sz="600">
                <a:solidFill>
                  <a:schemeClr val="tx2"/>
                </a:solidFill>
                <a:latin typeface="Times New Roman"/>
                <a:ea typeface="Times New Roman" panose="02020603050405020304" pitchFamily="18" charset="0"/>
                <a:cs typeface="Times New Roman"/>
              </a:rPr>
              <a:t> </a:t>
            </a:r>
          </a:p>
          <a:p>
            <a:pPr marL="0">
              <a:spcBef>
                <a:spcPts val="0"/>
              </a:spcBef>
              <a:spcAft>
                <a:spcPts val="600"/>
              </a:spcAft>
              <a:buFont typeface="Arial"/>
              <a:buChar char="•"/>
            </a:pPr>
            <a:r>
              <a:rPr lang="en-US" sz="600">
                <a:solidFill>
                  <a:schemeClr val="tx2"/>
                </a:solidFill>
                <a:latin typeface="Times New Roman"/>
                <a:ea typeface="Times New Roman" panose="02020603050405020304" pitchFamily="18" charset="0"/>
                <a:cs typeface="Times New Roman"/>
              </a:rPr>
              <a:t>Expanding on major behavior management themes</a:t>
            </a:r>
          </a:p>
          <a:p>
            <a:pPr marL="0" indent="0">
              <a:spcBef>
                <a:spcPts val="0"/>
              </a:spcBef>
              <a:spcAft>
                <a:spcPts val="600"/>
              </a:spcAft>
              <a:buNone/>
            </a:pPr>
            <a:r>
              <a:rPr lang="en-US" sz="600">
                <a:solidFill>
                  <a:schemeClr val="tx2"/>
                </a:solidFill>
                <a:latin typeface="Times New Roman"/>
                <a:ea typeface="Times New Roman" panose="02020603050405020304" pitchFamily="18" charset="0"/>
                <a:cs typeface="Times New Roman"/>
              </a:rPr>
              <a:t>August 9</a:t>
            </a:r>
          </a:p>
          <a:p>
            <a:pPr>
              <a:spcBef>
                <a:spcPts val="0"/>
              </a:spcBef>
              <a:spcAft>
                <a:spcPts val="600"/>
              </a:spcAft>
              <a:buFont typeface="Arial"/>
              <a:buChar char="•"/>
            </a:pPr>
            <a:r>
              <a:rPr lang="en-US" sz="600">
                <a:solidFill>
                  <a:schemeClr val="tx2"/>
                </a:solidFill>
                <a:latin typeface="Times New Roman"/>
                <a:ea typeface="Times New Roman" panose="02020603050405020304" pitchFamily="18" charset="0"/>
                <a:cs typeface="Times New Roman"/>
              </a:rPr>
              <a:t>Restorative Practices</a:t>
            </a:r>
          </a:p>
          <a:p>
            <a:pPr marL="0" indent="0">
              <a:spcBef>
                <a:spcPts val="0"/>
              </a:spcBef>
              <a:spcAft>
                <a:spcPts val="600"/>
              </a:spcAft>
              <a:buNone/>
            </a:pPr>
            <a:r>
              <a:rPr lang="en-US" sz="600">
                <a:solidFill>
                  <a:schemeClr val="tx2"/>
                </a:solidFill>
                <a:latin typeface="Times New Roman"/>
                <a:ea typeface="Times New Roman" panose="02020603050405020304" pitchFamily="18" charset="0"/>
                <a:cs typeface="Times New Roman"/>
              </a:rPr>
              <a:t>September 20</a:t>
            </a:r>
          </a:p>
          <a:p>
            <a:pPr>
              <a:spcBef>
                <a:spcPts val="0"/>
              </a:spcBef>
              <a:spcAft>
                <a:spcPts val="600"/>
              </a:spcAft>
              <a:buFont typeface="Arial"/>
              <a:buChar char="•"/>
            </a:pPr>
            <a:r>
              <a:rPr lang="en-US" sz="600">
                <a:solidFill>
                  <a:schemeClr val="tx2"/>
                </a:solidFill>
                <a:latin typeface="Times New Roman"/>
                <a:ea typeface="Times New Roman" panose="02020603050405020304" pitchFamily="18" charset="0"/>
                <a:cs typeface="Times New Roman"/>
              </a:rPr>
              <a:t>Staff, Community &amp; Family Collaboration</a:t>
            </a:r>
          </a:p>
          <a:p>
            <a:pPr marL="0" indent="0">
              <a:spcBef>
                <a:spcPts val="0"/>
              </a:spcBef>
              <a:spcAft>
                <a:spcPts val="600"/>
              </a:spcAft>
              <a:buNone/>
            </a:pPr>
            <a:r>
              <a:rPr lang="en-US" sz="600">
                <a:solidFill>
                  <a:schemeClr val="tx2"/>
                </a:solidFill>
                <a:latin typeface="Times New Roman"/>
                <a:ea typeface="Times New Roman" panose="02020603050405020304" pitchFamily="18" charset="0"/>
                <a:cs typeface="Times New Roman"/>
              </a:rPr>
              <a:t>October 18</a:t>
            </a:r>
          </a:p>
          <a:p>
            <a:pPr>
              <a:spcBef>
                <a:spcPts val="0"/>
              </a:spcBef>
              <a:spcAft>
                <a:spcPts val="600"/>
              </a:spcAft>
              <a:buFont typeface="Arial"/>
              <a:buChar char="•"/>
            </a:pPr>
            <a:r>
              <a:rPr lang="en-US" sz="600">
                <a:solidFill>
                  <a:schemeClr val="tx2"/>
                </a:solidFill>
                <a:latin typeface="Times New Roman"/>
                <a:ea typeface="Times New Roman" panose="02020603050405020304" pitchFamily="18" charset="0"/>
                <a:cs typeface="Times New Roman"/>
              </a:rPr>
              <a:t>Impact of Trauma and Other Adverse Circumstances</a:t>
            </a:r>
          </a:p>
          <a:p>
            <a:pPr marL="0" indent="0">
              <a:spcBef>
                <a:spcPts val="0"/>
              </a:spcBef>
              <a:spcAft>
                <a:spcPts val="600"/>
              </a:spcAft>
              <a:buNone/>
            </a:pPr>
            <a:r>
              <a:rPr lang="en-US" sz="600">
                <a:solidFill>
                  <a:schemeClr val="tx2"/>
                </a:solidFill>
                <a:latin typeface="Times New Roman"/>
                <a:ea typeface="Times New Roman" panose="02020603050405020304" pitchFamily="18" charset="0"/>
                <a:cs typeface="Times New Roman"/>
              </a:rPr>
              <a:t>November 15</a:t>
            </a:r>
          </a:p>
          <a:p>
            <a:pPr>
              <a:spcBef>
                <a:spcPts val="0"/>
              </a:spcBef>
              <a:spcAft>
                <a:spcPts val="600"/>
              </a:spcAft>
              <a:buFont typeface="Arial"/>
              <a:buChar char="•"/>
            </a:pPr>
            <a:r>
              <a:rPr lang="en-US" sz="600">
                <a:solidFill>
                  <a:schemeClr val="tx2"/>
                </a:solidFill>
                <a:latin typeface="Times New Roman"/>
                <a:ea typeface="Times New Roman" panose="02020603050405020304" pitchFamily="18" charset="0"/>
                <a:cs typeface="Times New Roman"/>
              </a:rPr>
              <a:t>Significant Behavior Needs</a:t>
            </a:r>
          </a:p>
          <a:p>
            <a:pPr marL="0" indent="0">
              <a:spcBef>
                <a:spcPts val="0"/>
              </a:spcBef>
              <a:spcAft>
                <a:spcPts val="600"/>
              </a:spcAft>
              <a:buNone/>
            </a:pPr>
            <a:r>
              <a:rPr lang="en-US" sz="600">
                <a:solidFill>
                  <a:schemeClr val="tx2"/>
                </a:solidFill>
                <a:latin typeface="Times New Roman"/>
                <a:ea typeface="Times New Roman" panose="02020603050405020304" pitchFamily="18" charset="0"/>
                <a:cs typeface="Times New Roman"/>
              </a:rPr>
              <a:t>January 17</a:t>
            </a:r>
          </a:p>
          <a:p>
            <a:pPr>
              <a:spcBef>
                <a:spcPts val="0"/>
              </a:spcBef>
              <a:spcAft>
                <a:spcPts val="600"/>
              </a:spcAft>
              <a:buFont typeface="Arial"/>
              <a:buChar char="•"/>
            </a:pPr>
            <a:r>
              <a:rPr lang="en-US" sz="600">
                <a:solidFill>
                  <a:schemeClr val="tx2"/>
                </a:solidFill>
                <a:latin typeface="Times New Roman"/>
                <a:ea typeface="Times New Roman" panose="02020603050405020304" pitchFamily="18" charset="0"/>
                <a:cs typeface="Times New Roman"/>
              </a:rPr>
              <a:t>Court Involved Youth</a:t>
            </a:r>
          </a:p>
          <a:p>
            <a:pPr marL="0" indent="0">
              <a:spcBef>
                <a:spcPts val="0"/>
              </a:spcBef>
              <a:spcAft>
                <a:spcPts val="600"/>
              </a:spcAft>
              <a:buNone/>
            </a:pPr>
            <a:r>
              <a:rPr lang="en-US" sz="600">
                <a:solidFill>
                  <a:schemeClr val="tx2"/>
                </a:solidFill>
                <a:latin typeface="Times New Roman"/>
                <a:ea typeface="Times New Roman" panose="02020603050405020304" pitchFamily="18" charset="0"/>
                <a:cs typeface="Times New Roman"/>
              </a:rPr>
              <a:t>February 21</a:t>
            </a:r>
          </a:p>
          <a:p>
            <a:pPr>
              <a:spcBef>
                <a:spcPts val="0"/>
              </a:spcBef>
              <a:spcAft>
                <a:spcPts val="600"/>
              </a:spcAft>
              <a:buFont typeface="Arial"/>
              <a:buChar char="•"/>
            </a:pPr>
            <a:r>
              <a:rPr lang="en-US" sz="600">
                <a:solidFill>
                  <a:schemeClr val="tx2"/>
                </a:solidFill>
                <a:latin typeface="Times New Roman"/>
                <a:ea typeface="Times New Roman" panose="02020603050405020304" pitchFamily="18" charset="0"/>
                <a:cs typeface="Times New Roman"/>
              </a:rPr>
              <a:t>Culturally Responsive Data Collection</a:t>
            </a:r>
          </a:p>
          <a:p>
            <a:pPr marL="0" indent="0">
              <a:spcBef>
                <a:spcPts val="0"/>
              </a:spcBef>
              <a:spcAft>
                <a:spcPts val="600"/>
              </a:spcAft>
              <a:buNone/>
            </a:pPr>
            <a:r>
              <a:rPr lang="en-US" sz="600">
                <a:solidFill>
                  <a:schemeClr val="tx2"/>
                </a:solidFill>
                <a:latin typeface="Times New Roman"/>
                <a:ea typeface="Times New Roman" panose="02020603050405020304" pitchFamily="18" charset="0"/>
                <a:cs typeface="Times New Roman"/>
              </a:rPr>
              <a:t>March 20</a:t>
            </a:r>
          </a:p>
          <a:p>
            <a:pPr>
              <a:spcBef>
                <a:spcPts val="0"/>
              </a:spcBef>
              <a:spcAft>
                <a:spcPts val="600"/>
              </a:spcAft>
              <a:buFont typeface="Arial"/>
              <a:buChar char="•"/>
            </a:pPr>
            <a:r>
              <a:rPr lang="en-US" sz="600">
                <a:solidFill>
                  <a:schemeClr val="tx2"/>
                </a:solidFill>
                <a:latin typeface="Times New Roman"/>
                <a:ea typeface="Times New Roman" panose="02020603050405020304" pitchFamily="18" charset="0"/>
                <a:cs typeface="Times New Roman"/>
              </a:rPr>
              <a:t>Implementation Fidelity</a:t>
            </a:r>
          </a:p>
          <a:p>
            <a:pPr marL="0" indent="0">
              <a:spcBef>
                <a:spcPts val="0"/>
              </a:spcBef>
              <a:spcAft>
                <a:spcPts val="600"/>
              </a:spcAft>
              <a:buNone/>
            </a:pPr>
            <a:r>
              <a:rPr lang="en-US" sz="600">
                <a:solidFill>
                  <a:schemeClr val="tx2"/>
                </a:solidFill>
                <a:latin typeface="Times New Roman"/>
                <a:ea typeface="Times New Roman" panose="02020603050405020304" pitchFamily="18" charset="0"/>
                <a:cs typeface="Times New Roman"/>
              </a:rPr>
              <a:t>April 17</a:t>
            </a:r>
          </a:p>
          <a:p>
            <a:pPr>
              <a:spcBef>
                <a:spcPts val="0"/>
              </a:spcBef>
              <a:spcAft>
                <a:spcPts val="600"/>
              </a:spcAft>
              <a:buFont typeface="Arial"/>
              <a:buChar char="•"/>
            </a:pPr>
            <a:r>
              <a:rPr lang="en-US" sz="600">
                <a:solidFill>
                  <a:schemeClr val="tx2"/>
                </a:solidFill>
                <a:latin typeface="Times New Roman"/>
                <a:ea typeface="Times New Roman" panose="02020603050405020304" pitchFamily="18" charset="0"/>
                <a:cs typeface="Times New Roman"/>
              </a:rPr>
              <a:t>Summary and General Follow-Up</a:t>
            </a:r>
          </a:p>
          <a:p>
            <a:pPr marL="0" indent="0">
              <a:spcBef>
                <a:spcPts val="0"/>
              </a:spcBef>
              <a:spcAft>
                <a:spcPts val="600"/>
              </a:spcAft>
              <a:buNone/>
            </a:pPr>
            <a:r>
              <a:rPr lang="en-US" sz="600">
                <a:solidFill>
                  <a:schemeClr val="tx2"/>
                </a:solidFill>
                <a:latin typeface="Times New Roman"/>
                <a:ea typeface="Times New Roman" panose="02020603050405020304" pitchFamily="18" charset="0"/>
                <a:cs typeface="Times New Roman"/>
              </a:rPr>
              <a:t>May 15</a:t>
            </a:r>
          </a:p>
          <a:p>
            <a:pPr>
              <a:spcBef>
                <a:spcPts val="0"/>
              </a:spcBef>
              <a:spcAft>
                <a:spcPts val="600"/>
              </a:spcAft>
              <a:buFont typeface="Arial"/>
              <a:buChar char="•"/>
            </a:pPr>
            <a:r>
              <a:rPr lang="en-US" sz="600">
                <a:solidFill>
                  <a:schemeClr val="tx2"/>
                </a:solidFill>
                <a:latin typeface="Times New Roman"/>
                <a:ea typeface="Times New Roman" panose="02020603050405020304" pitchFamily="18" charset="0"/>
                <a:cs typeface="Times New Roman"/>
              </a:rPr>
              <a:t>Early Childhood</a:t>
            </a:r>
          </a:p>
          <a:p>
            <a:pPr marL="0" indent="0">
              <a:spcBef>
                <a:spcPts val="0"/>
              </a:spcBef>
              <a:spcAft>
                <a:spcPts val="600"/>
              </a:spcAft>
              <a:buNone/>
            </a:pPr>
            <a:endParaRPr lang="en-US" sz="600">
              <a:solidFill>
                <a:schemeClr val="tx2"/>
              </a:solidFill>
              <a:effectLst/>
              <a:latin typeface="Times New Roman" panose="02020603050405020304" pitchFamily="18" charset="0"/>
              <a:ea typeface="Times New Roman" panose="02020603050405020304" pitchFamily="18" charset="0"/>
              <a:cs typeface="Times New Roman"/>
            </a:endParaRPr>
          </a:p>
        </p:txBody>
      </p:sp>
      <p:grpSp>
        <p:nvGrpSpPr>
          <p:cNvPr id="14" name="Group 13">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5" name="Freeform: Shape 14">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5" descr="Qr code&#10;&#10;Description automatically generated">
            <a:extLst>
              <a:ext uri="{FF2B5EF4-FFF2-40B4-BE49-F238E27FC236}">
                <a16:creationId xmlns:a16="http://schemas.microsoft.com/office/drawing/2014/main" id="{D8E06B78-366B-1C8C-1E40-A7B2BEBAC139}"/>
              </a:ext>
            </a:extLst>
          </p:cNvPr>
          <p:cNvPicPr>
            <a:picLocks noChangeAspect="1"/>
          </p:cNvPicPr>
          <p:nvPr/>
        </p:nvPicPr>
        <p:blipFill rotWithShape="1">
          <a:blip r:embed="rId3"/>
          <a:srcRect l="3795"/>
          <a:stretch/>
        </p:blipFill>
        <p:spPr>
          <a:xfrm>
            <a:off x="7708392" y="1737957"/>
            <a:ext cx="4142232" cy="4305630"/>
          </a:xfrm>
          <a:prstGeom prst="rect">
            <a:avLst/>
          </a:prstGeom>
        </p:spPr>
      </p:pic>
    </p:spTree>
    <p:extLst>
      <p:ext uri="{BB962C8B-B14F-4D97-AF65-F5344CB8AC3E}">
        <p14:creationId xmlns:p14="http://schemas.microsoft.com/office/powerpoint/2010/main" val="1958338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03D9DF-6842-8F24-2B26-6F0A1EB60425}"/>
              </a:ext>
            </a:extLst>
          </p:cNvPr>
          <p:cNvSpPr>
            <a:spLocks noGrp="1"/>
          </p:cNvSpPr>
          <p:nvPr>
            <p:ph type="title"/>
          </p:nvPr>
        </p:nvSpPr>
        <p:spPr>
          <a:xfrm>
            <a:off x="6657715" y="467271"/>
            <a:ext cx="4195674" cy="2052522"/>
          </a:xfrm>
        </p:spPr>
        <p:txBody>
          <a:bodyPr anchor="b">
            <a:normAutofit/>
          </a:bodyPr>
          <a:lstStyle/>
          <a:p>
            <a:r>
              <a:rPr lang="en-US" sz="5600" b="1">
                <a:cs typeface="Calibri Light"/>
              </a:rPr>
              <a:t>EXIT SURVEY</a:t>
            </a:r>
          </a:p>
        </p:txBody>
      </p:sp>
      <p:sp>
        <p:nvSpPr>
          <p:cNvPr id="19"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5614C7C0-FA1D-4105-8345-1DF76F987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pic>
        <p:nvPicPr>
          <p:cNvPr id="5" name="Picture 5" descr="Qr code&#10;&#10;Description automatically generated">
            <a:extLst>
              <a:ext uri="{FF2B5EF4-FFF2-40B4-BE49-F238E27FC236}">
                <a16:creationId xmlns:a16="http://schemas.microsoft.com/office/drawing/2014/main" id="{E1117B80-9B64-629E-9E97-6205A8567BF4}"/>
              </a:ext>
            </a:extLst>
          </p:cNvPr>
          <p:cNvPicPr>
            <a:picLocks noChangeAspect="1"/>
          </p:cNvPicPr>
          <p:nvPr/>
        </p:nvPicPr>
        <p:blipFill>
          <a:blip r:embed="rId2"/>
          <a:stretch>
            <a:fillRect/>
          </a:stretch>
        </p:blipFill>
        <p:spPr>
          <a:xfrm>
            <a:off x="1217770" y="1448957"/>
            <a:ext cx="3952579" cy="3952579"/>
          </a:xfrm>
          <a:prstGeom prst="rect">
            <a:avLst/>
          </a:prstGeom>
        </p:spPr>
      </p:pic>
      <p:sp>
        <p:nvSpPr>
          <p:cNvPr id="3" name="Content Placeholder 2">
            <a:extLst>
              <a:ext uri="{FF2B5EF4-FFF2-40B4-BE49-F238E27FC236}">
                <a16:creationId xmlns:a16="http://schemas.microsoft.com/office/drawing/2014/main" id="{D9D23587-C950-E029-0E1A-28ACFF4C0B1A}"/>
              </a:ext>
            </a:extLst>
          </p:cNvPr>
          <p:cNvSpPr>
            <a:spLocks noGrp="1"/>
          </p:cNvSpPr>
          <p:nvPr>
            <p:ph idx="1"/>
          </p:nvPr>
        </p:nvSpPr>
        <p:spPr>
          <a:xfrm>
            <a:off x="6695359" y="2990818"/>
            <a:ext cx="4158031" cy="2913872"/>
          </a:xfrm>
        </p:spPr>
        <p:txBody>
          <a:bodyPr vert="horz" lIns="91440" tIns="45720" rIns="91440" bIns="45720" rtlCol="0" anchor="t">
            <a:normAutofit/>
          </a:bodyPr>
          <a:lstStyle/>
          <a:p>
            <a:r>
              <a:rPr lang="en-US" sz="2000">
                <a:solidFill>
                  <a:schemeClr val="tx1">
                    <a:alpha val="80000"/>
                  </a:schemeClr>
                </a:solidFill>
                <a:cs typeface="Calibri"/>
              </a:rPr>
              <a:t>Please complete our exit survey either with our QR code or check your email for the link. Thanks!</a:t>
            </a:r>
          </a:p>
          <a:p>
            <a:endParaRPr lang="en-US" sz="2000">
              <a:solidFill>
                <a:schemeClr val="tx1">
                  <a:alpha val="80000"/>
                </a:schemeClr>
              </a:solidFill>
              <a:cs typeface="Calibri"/>
            </a:endParaRPr>
          </a:p>
        </p:txBody>
      </p:sp>
      <p:sp>
        <p:nvSpPr>
          <p:cNvPr id="1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256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D86FB-DA7B-B85F-3D95-4A37B3544149}"/>
              </a:ext>
            </a:extLst>
          </p:cNvPr>
          <p:cNvSpPr>
            <a:spLocks noGrp="1"/>
          </p:cNvSpPr>
          <p:nvPr>
            <p:ph type="title"/>
          </p:nvPr>
        </p:nvSpPr>
        <p:spPr/>
        <p:txBody>
          <a:bodyPr>
            <a:normAutofit/>
          </a:bodyPr>
          <a:lstStyle/>
          <a:p>
            <a:pPr algn="ctr"/>
            <a:r>
              <a:rPr lang="en-US" sz="4000">
                <a:latin typeface="Verdana"/>
                <a:ea typeface="Verdana"/>
              </a:rPr>
              <a:t>Thank you for your participation!</a:t>
            </a:r>
            <a:endParaRPr lang="en-US" sz="4000"/>
          </a:p>
        </p:txBody>
      </p:sp>
      <p:pic>
        <p:nvPicPr>
          <p:cNvPr id="4" name="Picture 4" descr="Graphical user interface, website&#10;&#10;Description automatically generated">
            <a:extLst>
              <a:ext uri="{FF2B5EF4-FFF2-40B4-BE49-F238E27FC236}">
                <a16:creationId xmlns:a16="http://schemas.microsoft.com/office/drawing/2014/main" id="{46162289-F7AE-6C86-9454-1B252F2DC76B}"/>
              </a:ext>
            </a:extLst>
          </p:cNvPr>
          <p:cNvPicPr>
            <a:picLocks noGrp="1" noChangeAspect="1"/>
          </p:cNvPicPr>
          <p:nvPr>
            <p:ph idx="1"/>
          </p:nvPr>
        </p:nvPicPr>
        <p:blipFill>
          <a:blip r:embed="rId2"/>
          <a:stretch>
            <a:fillRect/>
          </a:stretch>
        </p:blipFill>
        <p:spPr>
          <a:xfrm>
            <a:off x="3190043" y="2354376"/>
            <a:ext cx="2836484" cy="1092502"/>
          </a:xfrm>
        </p:spPr>
      </p:pic>
      <p:pic>
        <p:nvPicPr>
          <p:cNvPr id="5" name="Picture 5" descr="Logo, company name&#10;&#10;Description automatically generated">
            <a:extLst>
              <a:ext uri="{FF2B5EF4-FFF2-40B4-BE49-F238E27FC236}">
                <a16:creationId xmlns:a16="http://schemas.microsoft.com/office/drawing/2014/main" id="{1CF486BF-7E00-4C63-4DE8-95F2B4EEF1E8}"/>
              </a:ext>
            </a:extLst>
          </p:cNvPr>
          <p:cNvPicPr>
            <a:picLocks noChangeAspect="1"/>
          </p:cNvPicPr>
          <p:nvPr/>
        </p:nvPicPr>
        <p:blipFill>
          <a:blip r:embed="rId3"/>
          <a:stretch>
            <a:fillRect/>
          </a:stretch>
        </p:blipFill>
        <p:spPr>
          <a:xfrm>
            <a:off x="7177162" y="1691973"/>
            <a:ext cx="2337103" cy="2421770"/>
          </a:xfrm>
          <a:prstGeom prst="rect">
            <a:avLst/>
          </a:prstGeom>
        </p:spPr>
      </p:pic>
      <p:pic>
        <p:nvPicPr>
          <p:cNvPr id="6" name="Picture 6">
            <a:extLst>
              <a:ext uri="{FF2B5EF4-FFF2-40B4-BE49-F238E27FC236}">
                <a16:creationId xmlns:a16="http://schemas.microsoft.com/office/drawing/2014/main" id="{74D747A4-06D5-A994-6665-97DCEE98A474}"/>
              </a:ext>
            </a:extLst>
          </p:cNvPr>
          <p:cNvPicPr>
            <a:picLocks noChangeAspect="1"/>
          </p:cNvPicPr>
          <p:nvPr/>
        </p:nvPicPr>
        <p:blipFill>
          <a:blip r:embed="rId4"/>
          <a:stretch>
            <a:fillRect/>
          </a:stretch>
        </p:blipFill>
        <p:spPr>
          <a:xfrm>
            <a:off x="5372704" y="4447721"/>
            <a:ext cx="2438400" cy="647700"/>
          </a:xfrm>
          <a:prstGeom prst="rect">
            <a:avLst/>
          </a:prstGeom>
        </p:spPr>
      </p:pic>
      <p:pic>
        <p:nvPicPr>
          <p:cNvPr id="7" name="Picture 7">
            <a:extLst>
              <a:ext uri="{FF2B5EF4-FFF2-40B4-BE49-F238E27FC236}">
                <a16:creationId xmlns:a16="http://schemas.microsoft.com/office/drawing/2014/main" id="{9F6DD1ED-81E2-CC98-BF48-BD8A653E9414}"/>
              </a:ext>
            </a:extLst>
          </p:cNvPr>
          <p:cNvPicPr>
            <a:picLocks noChangeAspect="1"/>
          </p:cNvPicPr>
          <p:nvPr/>
        </p:nvPicPr>
        <p:blipFill>
          <a:blip r:embed="rId5"/>
          <a:stretch>
            <a:fillRect/>
          </a:stretch>
        </p:blipFill>
        <p:spPr>
          <a:xfrm>
            <a:off x="1432153" y="4446966"/>
            <a:ext cx="2143125" cy="552450"/>
          </a:xfrm>
          <a:prstGeom prst="rect">
            <a:avLst/>
          </a:prstGeom>
        </p:spPr>
      </p:pic>
      <p:pic>
        <p:nvPicPr>
          <p:cNvPr id="8" name="Picture 8">
            <a:extLst>
              <a:ext uri="{FF2B5EF4-FFF2-40B4-BE49-F238E27FC236}">
                <a16:creationId xmlns:a16="http://schemas.microsoft.com/office/drawing/2014/main" id="{44A1B64D-5C45-BE1C-F77E-32B52A34DFC4}"/>
              </a:ext>
            </a:extLst>
          </p:cNvPr>
          <p:cNvPicPr>
            <a:picLocks noChangeAspect="1"/>
          </p:cNvPicPr>
          <p:nvPr/>
        </p:nvPicPr>
        <p:blipFill>
          <a:blip r:embed="rId6"/>
          <a:stretch>
            <a:fillRect/>
          </a:stretch>
        </p:blipFill>
        <p:spPr>
          <a:xfrm>
            <a:off x="8926211" y="4514775"/>
            <a:ext cx="2733675" cy="561975"/>
          </a:xfrm>
          <a:prstGeom prst="rect">
            <a:avLst/>
          </a:prstGeom>
        </p:spPr>
      </p:pic>
      <p:sp>
        <p:nvSpPr>
          <p:cNvPr id="9" name="TextBox 8">
            <a:extLst>
              <a:ext uri="{FF2B5EF4-FFF2-40B4-BE49-F238E27FC236}">
                <a16:creationId xmlns:a16="http://schemas.microsoft.com/office/drawing/2014/main" id="{552FB84E-E360-96B0-E1D5-6364E3979967}"/>
              </a:ext>
            </a:extLst>
          </p:cNvPr>
          <p:cNvSpPr txBox="1"/>
          <p:nvPr/>
        </p:nvSpPr>
        <p:spPr>
          <a:xfrm>
            <a:off x="1519162" y="5522686"/>
            <a:ext cx="973424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solidFill>
                  <a:srgbClr val="333333"/>
                </a:solidFill>
                <a:latin typeface="Arial"/>
                <a:cs typeface="Arial"/>
              </a:rPr>
              <a:t>This project is funded by the Illinois State Board of Education through an IDEA Part B Federal Grant.</a:t>
            </a:r>
            <a:endParaRPr lang="en-US" sz="1600"/>
          </a:p>
        </p:txBody>
      </p:sp>
    </p:spTree>
    <p:extLst>
      <p:ext uri="{BB962C8B-B14F-4D97-AF65-F5344CB8AC3E}">
        <p14:creationId xmlns:p14="http://schemas.microsoft.com/office/powerpoint/2010/main" val="1142425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7C99E7-2D8A-5317-F62B-7506CA13DC5C}"/>
              </a:ext>
            </a:extLst>
          </p:cNvPr>
          <p:cNvPicPr>
            <a:picLocks noChangeAspect="1"/>
          </p:cNvPicPr>
          <p:nvPr/>
        </p:nvPicPr>
        <p:blipFill rotWithShape="1">
          <a:blip r:embed="rId3">
            <a:duotone>
              <a:schemeClr val="bg2">
                <a:shade val="45000"/>
                <a:satMod val="135000"/>
              </a:schemeClr>
              <a:prstClr val="white"/>
            </a:duotone>
          </a:blip>
          <a:srcRect t="7930" b="15278"/>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F9BAA7-28EB-BC85-2AE5-BB3EB438AD20}"/>
              </a:ext>
            </a:extLst>
          </p:cNvPr>
          <p:cNvSpPr>
            <a:spLocks noGrp="1"/>
          </p:cNvSpPr>
          <p:nvPr>
            <p:ph type="title"/>
          </p:nvPr>
        </p:nvSpPr>
        <p:spPr>
          <a:xfrm>
            <a:off x="838200" y="365125"/>
            <a:ext cx="10515600" cy="1325563"/>
          </a:xfrm>
        </p:spPr>
        <p:txBody>
          <a:bodyPr>
            <a:normAutofit/>
          </a:bodyPr>
          <a:lstStyle/>
          <a:p>
            <a:pPr algn="ctr"/>
            <a:r>
              <a:rPr lang="en-US" b="1" dirty="0"/>
              <a:t>Who are you?	</a:t>
            </a:r>
          </a:p>
        </p:txBody>
      </p:sp>
      <p:graphicFrame>
        <p:nvGraphicFramePr>
          <p:cNvPr id="5" name="Content Placeholder 2">
            <a:extLst>
              <a:ext uri="{FF2B5EF4-FFF2-40B4-BE49-F238E27FC236}">
                <a16:creationId xmlns:a16="http://schemas.microsoft.com/office/drawing/2014/main" id="{91D5AEDC-38B2-4A08-FC9A-2E14FA924E2B}"/>
              </a:ext>
            </a:extLst>
          </p:cNvPr>
          <p:cNvGraphicFramePr>
            <a:graphicFrameLocks noGrp="1"/>
          </p:cNvGraphicFramePr>
          <p:nvPr>
            <p:ph idx="1"/>
            <p:extLst>
              <p:ext uri="{D42A27DB-BD31-4B8C-83A1-F6EECF244321}">
                <p14:modId xmlns:p14="http://schemas.microsoft.com/office/powerpoint/2010/main" val="28984206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1206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83047-89B9-62BD-DD64-3BE8D0F3A306}"/>
              </a:ext>
            </a:extLst>
          </p:cNvPr>
          <p:cNvSpPr>
            <a:spLocks noGrp="1"/>
          </p:cNvSpPr>
          <p:nvPr>
            <p:ph type="title"/>
          </p:nvPr>
        </p:nvSpPr>
        <p:spPr>
          <a:xfrm>
            <a:off x="599609" y="679731"/>
            <a:ext cx="4171994" cy="3736540"/>
          </a:xfrm>
        </p:spPr>
        <p:txBody>
          <a:bodyPr vert="horz" lIns="91440" tIns="45720" rIns="91440" bIns="45720" rtlCol="0" anchor="b">
            <a:normAutofit/>
          </a:bodyPr>
          <a:lstStyle/>
          <a:p>
            <a:br>
              <a:rPr lang="en-US" sz="1500" kern="1200" dirty="0">
                <a:solidFill>
                  <a:schemeClr val="tx1"/>
                </a:solidFill>
                <a:latin typeface="+mj-lt"/>
                <a:ea typeface="+mj-ea"/>
                <a:cs typeface="+mj-cs"/>
              </a:rPr>
            </a:br>
            <a:br>
              <a:rPr lang="en-US" sz="1500" kern="1200" dirty="0">
                <a:solidFill>
                  <a:schemeClr val="tx1"/>
                </a:solidFill>
                <a:latin typeface="+mj-lt"/>
                <a:ea typeface="+mj-ea"/>
                <a:cs typeface="+mj-cs"/>
              </a:rPr>
            </a:br>
            <a:r>
              <a:rPr lang="en-US" sz="1800" b="0" i="0" kern="1200" dirty="0">
                <a:solidFill>
                  <a:schemeClr val="tx1"/>
                </a:solidFill>
                <a:effectLst/>
                <a:latin typeface="+mj-lt"/>
                <a:ea typeface="+mj-ea"/>
                <a:cs typeface="+mj-cs"/>
              </a:rPr>
              <a:t>The Behavior Assessment Training (BAT) project provides professional webinars by content experts on implicit bias, culturally responsive functional behavior assessment (FBA) practices, behavior intervention plans (BIPs), the impact of trauma and other adverse circumstances, family collaboration and early childhood. </a:t>
            </a:r>
            <a:br>
              <a:rPr lang="en-US" sz="1800" b="0" i="0" kern="1200" dirty="0">
                <a:solidFill>
                  <a:schemeClr val="tx1"/>
                </a:solidFill>
                <a:effectLst/>
                <a:latin typeface="+mj-lt"/>
                <a:ea typeface="+mj-ea"/>
                <a:cs typeface="+mj-cs"/>
              </a:rPr>
            </a:br>
            <a:br>
              <a:rPr lang="en-US" sz="1800" b="0" i="0" kern="1200" dirty="0">
                <a:solidFill>
                  <a:schemeClr val="tx1"/>
                </a:solidFill>
                <a:effectLst/>
                <a:latin typeface="+mj-lt"/>
                <a:ea typeface="+mj-ea"/>
                <a:cs typeface="+mj-cs"/>
              </a:rPr>
            </a:br>
            <a:r>
              <a:rPr lang="en-US" sz="1800" b="0" i="0" kern="1200" dirty="0">
                <a:solidFill>
                  <a:schemeClr val="tx1"/>
                </a:solidFill>
                <a:effectLst/>
                <a:latin typeface="+mj-lt"/>
                <a:ea typeface="+mj-ea"/>
                <a:cs typeface="+mj-cs"/>
              </a:rPr>
              <a:t>This project is funded by the Illinois State Board of Education through an IDEA Part B Federal Grant.</a:t>
            </a:r>
            <a:br>
              <a:rPr lang="en-US" sz="1800" b="0" i="0" kern="1200" dirty="0">
                <a:solidFill>
                  <a:schemeClr val="tx1"/>
                </a:solidFill>
                <a:effectLst/>
                <a:latin typeface="+mj-lt"/>
                <a:ea typeface="+mj-ea"/>
                <a:cs typeface="+mj-cs"/>
              </a:rPr>
            </a:br>
            <a:endParaRPr lang="en-US" sz="1800" kern="1200" dirty="0">
              <a:solidFill>
                <a:schemeClr val="tx1"/>
              </a:solidFill>
              <a:latin typeface="+mj-lt"/>
              <a:ea typeface="+mj-ea"/>
              <a:cs typeface="+mj-cs"/>
            </a:endParaRPr>
          </a:p>
        </p:txBody>
      </p:sp>
      <p:sp>
        <p:nvSpPr>
          <p:cNvPr id="10" name="TextBox 9">
            <a:extLst>
              <a:ext uri="{FF2B5EF4-FFF2-40B4-BE49-F238E27FC236}">
                <a16:creationId xmlns:a16="http://schemas.microsoft.com/office/drawing/2014/main" id="{C2B9086E-E09D-DDFC-3ADD-409D0874DACD}"/>
              </a:ext>
            </a:extLst>
          </p:cNvPr>
          <p:cNvSpPr txBox="1"/>
          <p:nvPr/>
        </p:nvSpPr>
        <p:spPr>
          <a:xfrm>
            <a:off x="599609" y="4685288"/>
            <a:ext cx="4171994" cy="1035781"/>
          </a:xfrm>
          <a:prstGeom prst="rect">
            <a:avLst/>
          </a:prstGeom>
        </p:spPr>
        <p:txBody>
          <a:bodyPr vert="horz" lIns="91440" tIns="45720" rIns="91440" bIns="45720" rtlCol="0">
            <a:normAutofit/>
          </a:bodyPr>
          <a:lstStyle/>
          <a:p>
            <a:pPr>
              <a:lnSpc>
                <a:spcPct val="90000"/>
              </a:lnSpc>
              <a:spcBef>
                <a:spcPts val="1000"/>
              </a:spcBef>
            </a:pPr>
            <a:r>
              <a:rPr lang="en-US" sz="2400" b="1" kern="1200">
                <a:solidFill>
                  <a:schemeClr val="tx1"/>
                </a:solidFill>
                <a:latin typeface="+mn-lt"/>
                <a:ea typeface="+mn-ea"/>
                <a:cs typeface="+mn-cs"/>
              </a:rPr>
              <a:t>About the BAT project</a:t>
            </a:r>
            <a:endParaRPr lang="en-US" sz="2400" kern="1200">
              <a:solidFill>
                <a:schemeClr val="tx1"/>
              </a:solidFill>
              <a:latin typeface="+mn-lt"/>
              <a:ea typeface="+mn-ea"/>
              <a:cs typeface="+mn-cs"/>
            </a:endParaRPr>
          </a:p>
        </p:txBody>
      </p:sp>
      <p:pic>
        <p:nvPicPr>
          <p:cNvPr id="9" name="Picture 8" descr="Logo, company name&#10;&#10;Description automatically generated">
            <a:extLst>
              <a:ext uri="{FF2B5EF4-FFF2-40B4-BE49-F238E27FC236}">
                <a16:creationId xmlns:a16="http://schemas.microsoft.com/office/drawing/2014/main" id="{046B5F93-0A28-A0D3-A9DB-68E2328188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0572" y="758595"/>
            <a:ext cx="5608830" cy="5230233"/>
          </a:xfrm>
          <a:prstGeom prst="rect">
            <a:avLst/>
          </a:prstGeom>
        </p:spPr>
      </p:pic>
      <p:sp>
        <p:nvSpPr>
          <p:cNvPr id="4" name="AutoShape 4">
            <a:extLst>
              <a:ext uri="{FF2B5EF4-FFF2-40B4-BE49-F238E27FC236}">
                <a16:creationId xmlns:a16="http://schemas.microsoft.com/office/drawing/2014/main" id="{D45231DF-7083-3FED-AC2A-B67400D2F32E}"/>
              </a:ext>
            </a:extLst>
          </p:cNvPr>
          <p:cNvSpPr>
            <a:spLocks noChangeAspect="1" noChangeArrowheads="1"/>
          </p:cNvSpPr>
          <p:nvPr/>
        </p:nvSpPr>
        <p:spPr bwMode="auto">
          <a:xfrm>
            <a:off x="5943600" y="-218090"/>
            <a:ext cx="3799490" cy="37994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80143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22">
            <a:extLst>
              <a:ext uri="{FF2B5EF4-FFF2-40B4-BE49-F238E27FC236}">
                <a16:creationId xmlns:a16="http://schemas.microsoft.com/office/drawing/2014/main" id="{AB4B532C-7D64-211C-F3C6-C810EA237177}"/>
              </a:ext>
            </a:extLst>
          </p:cNvPr>
          <p:cNvSpPr>
            <a:spLocks noGrp="1"/>
          </p:cNvSpPr>
          <p:nvPr>
            <p:ph type="title"/>
          </p:nvPr>
        </p:nvSpPr>
        <p:spPr>
          <a:xfrm>
            <a:off x="686834" y="1153572"/>
            <a:ext cx="3200400" cy="4461163"/>
          </a:xfrm>
        </p:spPr>
        <p:txBody>
          <a:bodyPr>
            <a:normAutofit/>
          </a:bodyPr>
          <a:lstStyle/>
          <a:p>
            <a:r>
              <a:rPr lang="en-US" b="1">
                <a:solidFill>
                  <a:srgbClr val="FFFFFF"/>
                </a:solidFill>
              </a:rPr>
              <a:t>Importance of topic</a:t>
            </a:r>
            <a:br>
              <a:rPr lang="en-US" b="1">
                <a:solidFill>
                  <a:srgbClr val="FFFFFF"/>
                </a:solidFill>
              </a:rPr>
            </a:br>
            <a:endParaRPr lang="en-US" b="1">
              <a:solidFill>
                <a:srgbClr val="FFFFFF"/>
              </a:solidFill>
            </a:endParaRPr>
          </a:p>
        </p:txBody>
      </p:sp>
      <p:sp>
        <p:nvSpPr>
          <p:cNvPr id="32" name="Arc 3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05F630C-6574-DA25-056B-AC6FB101B12B}"/>
              </a:ext>
            </a:extLst>
          </p:cNvPr>
          <p:cNvSpPr>
            <a:spLocks noGrp="1"/>
          </p:cNvSpPr>
          <p:nvPr>
            <p:ph idx="1"/>
          </p:nvPr>
        </p:nvSpPr>
        <p:spPr>
          <a:xfrm>
            <a:off x="4447308" y="591344"/>
            <a:ext cx="6906491" cy="5585619"/>
          </a:xfrm>
        </p:spPr>
        <p:txBody>
          <a:bodyPr anchor="ctr">
            <a:normAutofit/>
          </a:bodyPr>
          <a:lstStyle/>
          <a:p>
            <a:pPr marL="0" indent="0">
              <a:buNone/>
            </a:pPr>
            <a:r>
              <a:rPr lang="en-US" sz="2600">
                <a:effectLst/>
                <a:latin typeface="Calibri" panose="020F0502020204030204" pitchFamily="34" charset="0"/>
                <a:ea typeface="Times New Roman" panose="02020603050405020304" pitchFamily="18" charset="0"/>
              </a:rPr>
              <a:t>Students from historically marginalized groups are more likely than their peers to be affected by exclusionary discipline practices, like suspensions and expulsions. </a:t>
            </a:r>
          </a:p>
          <a:p>
            <a:pPr marL="0" indent="0">
              <a:buNone/>
            </a:pPr>
            <a:endParaRPr lang="en-US" sz="2600">
              <a:latin typeface="Calibri" panose="020F0502020204030204" pitchFamily="34" charset="0"/>
              <a:ea typeface="Times New Roman" panose="02020603050405020304" pitchFamily="18" charset="0"/>
            </a:endParaRPr>
          </a:p>
          <a:p>
            <a:pPr marL="0" indent="0">
              <a:buNone/>
            </a:pPr>
            <a:r>
              <a:rPr lang="en-US" sz="2600">
                <a:effectLst/>
                <a:latin typeface="Calibri" panose="020F0502020204030204" pitchFamily="34" charset="0"/>
                <a:ea typeface="Times New Roman" panose="02020603050405020304" pitchFamily="18" charset="0"/>
              </a:rPr>
              <a:t>Too often educators view student behavior as a problem, instead of the communication that it is. </a:t>
            </a:r>
          </a:p>
          <a:p>
            <a:pPr marL="0" indent="0">
              <a:buNone/>
            </a:pPr>
            <a:endParaRPr lang="en-US" sz="2600">
              <a:latin typeface="Calibri" panose="020F0502020204030204" pitchFamily="34" charset="0"/>
              <a:ea typeface="Times New Roman" panose="02020603050405020304" pitchFamily="18" charset="0"/>
            </a:endParaRPr>
          </a:p>
          <a:p>
            <a:pPr marL="0" indent="0">
              <a:buNone/>
            </a:pPr>
            <a:r>
              <a:rPr lang="en-US" sz="2600"/>
              <a:t>Culturally, linguistically, and racially diverse children and youth with disabilities make up a disproportionate percentage of students who receive punitive, restrictive, and often exclusionary disciplinary actions. </a:t>
            </a:r>
          </a:p>
          <a:p>
            <a:pPr marL="0" indent="0">
              <a:buNone/>
            </a:pPr>
            <a:endParaRPr lang="en-US" sz="2600">
              <a:effectLst/>
              <a:latin typeface="Calibri" panose="020F0502020204030204" pitchFamily="34" charset="0"/>
              <a:ea typeface="Times New Roman" panose="02020603050405020304" pitchFamily="18" charset="0"/>
            </a:endParaRPr>
          </a:p>
          <a:p>
            <a:pPr marL="0" indent="0">
              <a:buNone/>
            </a:pPr>
            <a:endParaRPr lang="en-US" sz="2600"/>
          </a:p>
        </p:txBody>
      </p:sp>
      <p:sp>
        <p:nvSpPr>
          <p:cNvPr id="17" name="TextBox 16">
            <a:extLst>
              <a:ext uri="{FF2B5EF4-FFF2-40B4-BE49-F238E27FC236}">
                <a16:creationId xmlns:a16="http://schemas.microsoft.com/office/drawing/2014/main" id="{606DAE8C-6C4F-A3AA-D187-79935FD2CF20}"/>
              </a:ext>
            </a:extLst>
          </p:cNvPr>
          <p:cNvSpPr txBox="1"/>
          <p:nvPr/>
        </p:nvSpPr>
        <p:spPr>
          <a:xfrm>
            <a:off x="2319130" y="165652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82440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95DAB-CBD9-E793-A460-8489AB3BAE06}"/>
              </a:ext>
            </a:extLst>
          </p:cNvPr>
          <p:cNvSpPr>
            <a:spLocks noGrp="1"/>
          </p:cNvSpPr>
          <p:nvPr>
            <p:ph type="title"/>
          </p:nvPr>
        </p:nvSpPr>
        <p:spPr>
          <a:xfrm>
            <a:off x="839788" y="365125"/>
            <a:ext cx="10515600" cy="708706"/>
          </a:xfrm>
        </p:spPr>
        <p:txBody>
          <a:bodyPr/>
          <a:lstStyle/>
          <a:p>
            <a:r>
              <a:rPr lang="en-US">
                <a:cs typeface="Calibri Light"/>
              </a:rPr>
              <a:t>BAT webinar schedule</a:t>
            </a:r>
            <a:endParaRPr lang="en-US"/>
          </a:p>
        </p:txBody>
      </p:sp>
      <p:sp>
        <p:nvSpPr>
          <p:cNvPr id="3" name="Text Placeholder 2">
            <a:extLst>
              <a:ext uri="{FF2B5EF4-FFF2-40B4-BE49-F238E27FC236}">
                <a16:creationId xmlns:a16="http://schemas.microsoft.com/office/drawing/2014/main" id="{E1F675E3-CF20-3A65-F7AB-FA0FD0D38031}"/>
              </a:ext>
            </a:extLst>
          </p:cNvPr>
          <p:cNvSpPr>
            <a:spLocks noGrp="1"/>
          </p:cNvSpPr>
          <p:nvPr>
            <p:ph type="body" idx="1"/>
          </p:nvPr>
        </p:nvSpPr>
        <p:spPr>
          <a:xfrm>
            <a:off x="839788" y="1040115"/>
            <a:ext cx="5157787" cy="485247"/>
          </a:xfrm>
        </p:spPr>
        <p:txBody>
          <a:bodyPr/>
          <a:lstStyle/>
          <a:p>
            <a:r>
              <a:rPr lang="en-US">
                <a:cs typeface="Calibri"/>
              </a:rPr>
              <a:t>Upcoming Webinars</a:t>
            </a:r>
            <a:endParaRPr lang="en-US"/>
          </a:p>
        </p:txBody>
      </p:sp>
      <p:sp>
        <p:nvSpPr>
          <p:cNvPr id="4" name="Content Placeholder 3">
            <a:extLst>
              <a:ext uri="{FF2B5EF4-FFF2-40B4-BE49-F238E27FC236}">
                <a16:creationId xmlns:a16="http://schemas.microsoft.com/office/drawing/2014/main" id="{DBC50EB4-E6E2-2284-3AAA-2FFB3089B3B1}"/>
              </a:ext>
            </a:extLst>
          </p:cNvPr>
          <p:cNvSpPr>
            <a:spLocks noGrp="1"/>
          </p:cNvSpPr>
          <p:nvPr>
            <p:ph sz="half" idx="2"/>
          </p:nvPr>
        </p:nvSpPr>
        <p:spPr>
          <a:xfrm>
            <a:off x="839788" y="1561647"/>
            <a:ext cx="5157787" cy="5015063"/>
          </a:xfrm>
        </p:spPr>
        <p:txBody>
          <a:bodyPr vert="horz" lIns="91440" tIns="45720" rIns="91440" bIns="45720" rtlCol="0" anchor="t">
            <a:noAutofit/>
          </a:bodyPr>
          <a:lstStyle/>
          <a:p>
            <a:pPr marL="0" indent="0">
              <a:spcBef>
                <a:spcPts val="0"/>
              </a:spcBef>
              <a:spcAft>
                <a:spcPts val="600"/>
              </a:spcAft>
              <a:buNone/>
            </a:pPr>
            <a:r>
              <a:rPr lang="en-US" sz="1200">
                <a:latin typeface="Times New Roman"/>
                <a:cs typeface="Times New Roman"/>
              </a:rPr>
              <a:t>May 17</a:t>
            </a:r>
            <a:r>
              <a:rPr lang="en-US" sz="1200" baseline="30000">
                <a:latin typeface="Times New Roman"/>
                <a:cs typeface="Times New Roman"/>
              </a:rPr>
              <a:t>th</a:t>
            </a:r>
            <a:r>
              <a:rPr lang="en-US" sz="1200">
                <a:latin typeface="Times New Roman"/>
                <a:cs typeface="Times New Roman"/>
              </a:rPr>
              <a:t> </a:t>
            </a:r>
            <a:endParaRPr lang="en-US" sz="1200">
              <a:cs typeface="Calibri"/>
            </a:endParaRPr>
          </a:p>
          <a:p>
            <a:pPr marL="0">
              <a:spcBef>
                <a:spcPts val="0"/>
              </a:spcBef>
              <a:spcAft>
                <a:spcPts val="600"/>
              </a:spcAft>
            </a:pPr>
            <a:r>
              <a:rPr lang="en-US" sz="1200">
                <a:latin typeface="Times New Roman"/>
                <a:cs typeface="Times New Roman"/>
              </a:rPr>
              <a:t>Expanding on major behavior management themes</a:t>
            </a:r>
          </a:p>
          <a:p>
            <a:pPr marL="0" indent="0">
              <a:spcBef>
                <a:spcPts val="0"/>
              </a:spcBef>
              <a:spcAft>
                <a:spcPts val="600"/>
              </a:spcAft>
              <a:buNone/>
            </a:pPr>
            <a:r>
              <a:rPr lang="en-US" sz="1200">
                <a:latin typeface="Times New Roman"/>
                <a:cs typeface="Times New Roman"/>
              </a:rPr>
              <a:t>August 9</a:t>
            </a:r>
          </a:p>
          <a:p>
            <a:pPr>
              <a:spcBef>
                <a:spcPts val="0"/>
              </a:spcBef>
              <a:spcAft>
                <a:spcPts val="600"/>
              </a:spcAft>
            </a:pPr>
            <a:r>
              <a:rPr lang="en-US" sz="1200">
                <a:latin typeface="Times New Roman"/>
                <a:cs typeface="Times New Roman"/>
              </a:rPr>
              <a:t>Restorative Practices</a:t>
            </a:r>
          </a:p>
          <a:p>
            <a:pPr marL="0" indent="0">
              <a:spcBef>
                <a:spcPts val="0"/>
              </a:spcBef>
              <a:spcAft>
                <a:spcPts val="600"/>
              </a:spcAft>
              <a:buNone/>
            </a:pPr>
            <a:r>
              <a:rPr lang="en-US" sz="1200">
                <a:latin typeface="Times New Roman"/>
                <a:cs typeface="Times New Roman"/>
              </a:rPr>
              <a:t>September 20</a:t>
            </a:r>
          </a:p>
          <a:p>
            <a:pPr>
              <a:spcBef>
                <a:spcPts val="0"/>
              </a:spcBef>
              <a:spcAft>
                <a:spcPts val="600"/>
              </a:spcAft>
            </a:pPr>
            <a:r>
              <a:rPr lang="en-US" sz="1200">
                <a:latin typeface="Times New Roman"/>
                <a:cs typeface="Times New Roman"/>
              </a:rPr>
              <a:t>Staff, Community &amp; Family Collaboration</a:t>
            </a:r>
          </a:p>
          <a:p>
            <a:pPr marL="0" indent="0">
              <a:spcBef>
                <a:spcPts val="0"/>
              </a:spcBef>
              <a:spcAft>
                <a:spcPts val="600"/>
              </a:spcAft>
              <a:buNone/>
            </a:pPr>
            <a:r>
              <a:rPr lang="en-US" sz="1200">
                <a:latin typeface="Times New Roman"/>
                <a:cs typeface="Times New Roman"/>
              </a:rPr>
              <a:t>October 18</a:t>
            </a:r>
          </a:p>
          <a:p>
            <a:pPr>
              <a:spcBef>
                <a:spcPts val="0"/>
              </a:spcBef>
              <a:spcAft>
                <a:spcPts val="600"/>
              </a:spcAft>
            </a:pPr>
            <a:r>
              <a:rPr lang="en-US" sz="1200">
                <a:latin typeface="Times New Roman"/>
                <a:cs typeface="Times New Roman"/>
              </a:rPr>
              <a:t>Impact of Trauma and Other Adverse Circumstances</a:t>
            </a:r>
          </a:p>
          <a:p>
            <a:pPr marL="0" indent="0">
              <a:spcBef>
                <a:spcPts val="0"/>
              </a:spcBef>
              <a:spcAft>
                <a:spcPts val="600"/>
              </a:spcAft>
              <a:buNone/>
            </a:pPr>
            <a:r>
              <a:rPr lang="en-US" sz="1200">
                <a:latin typeface="Times New Roman"/>
                <a:cs typeface="Times New Roman"/>
              </a:rPr>
              <a:t>November 15</a:t>
            </a:r>
          </a:p>
          <a:p>
            <a:pPr>
              <a:spcBef>
                <a:spcPts val="0"/>
              </a:spcBef>
              <a:spcAft>
                <a:spcPts val="600"/>
              </a:spcAft>
            </a:pPr>
            <a:r>
              <a:rPr lang="en-US" sz="1200">
                <a:latin typeface="Times New Roman"/>
                <a:cs typeface="Times New Roman"/>
              </a:rPr>
              <a:t>Significant Behavior Needs</a:t>
            </a:r>
          </a:p>
          <a:p>
            <a:pPr marL="0" indent="0">
              <a:spcBef>
                <a:spcPts val="0"/>
              </a:spcBef>
              <a:spcAft>
                <a:spcPts val="600"/>
              </a:spcAft>
              <a:buNone/>
            </a:pPr>
            <a:r>
              <a:rPr lang="en-US" sz="1200">
                <a:latin typeface="Times New Roman"/>
                <a:cs typeface="Times New Roman"/>
              </a:rPr>
              <a:t>January 17</a:t>
            </a:r>
          </a:p>
          <a:p>
            <a:pPr>
              <a:spcBef>
                <a:spcPts val="0"/>
              </a:spcBef>
              <a:spcAft>
                <a:spcPts val="600"/>
              </a:spcAft>
            </a:pPr>
            <a:r>
              <a:rPr lang="en-US" sz="1200">
                <a:latin typeface="Times New Roman"/>
                <a:cs typeface="Times New Roman"/>
              </a:rPr>
              <a:t>Court Involved Youth</a:t>
            </a:r>
          </a:p>
          <a:p>
            <a:pPr marL="0" indent="0">
              <a:spcBef>
                <a:spcPts val="0"/>
              </a:spcBef>
              <a:spcAft>
                <a:spcPts val="600"/>
              </a:spcAft>
              <a:buNone/>
            </a:pPr>
            <a:r>
              <a:rPr lang="en-US" sz="1200">
                <a:latin typeface="Times New Roman"/>
                <a:cs typeface="Times New Roman"/>
              </a:rPr>
              <a:t>February 21</a:t>
            </a:r>
          </a:p>
          <a:p>
            <a:pPr>
              <a:spcBef>
                <a:spcPts val="0"/>
              </a:spcBef>
              <a:spcAft>
                <a:spcPts val="600"/>
              </a:spcAft>
            </a:pPr>
            <a:r>
              <a:rPr lang="en-US" sz="1200">
                <a:latin typeface="Times New Roman"/>
                <a:cs typeface="Times New Roman"/>
              </a:rPr>
              <a:t>Culturally Responsive Data Collection</a:t>
            </a:r>
          </a:p>
          <a:p>
            <a:pPr marL="0" indent="0">
              <a:spcBef>
                <a:spcPts val="0"/>
              </a:spcBef>
              <a:spcAft>
                <a:spcPts val="600"/>
              </a:spcAft>
              <a:buNone/>
            </a:pPr>
            <a:r>
              <a:rPr lang="en-US" sz="1200">
                <a:latin typeface="Times New Roman"/>
                <a:cs typeface="Times New Roman"/>
              </a:rPr>
              <a:t>March 20</a:t>
            </a:r>
          </a:p>
          <a:p>
            <a:pPr>
              <a:spcBef>
                <a:spcPts val="0"/>
              </a:spcBef>
              <a:spcAft>
                <a:spcPts val="600"/>
              </a:spcAft>
            </a:pPr>
            <a:r>
              <a:rPr lang="en-US" sz="1200">
                <a:latin typeface="Times New Roman"/>
                <a:cs typeface="Times New Roman"/>
              </a:rPr>
              <a:t>Implementation Fidelity</a:t>
            </a:r>
          </a:p>
          <a:p>
            <a:pPr marL="0" indent="0">
              <a:spcBef>
                <a:spcPts val="0"/>
              </a:spcBef>
              <a:spcAft>
                <a:spcPts val="600"/>
              </a:spcAft>
              <a:buNone/>
            </a:pPr>
            <a:r>
              <a:rPr lang="en-US" sz="1200">
                <a:latin typeface="Times New Roman"/>
                <a:cs typeface="Times New Roman"/>
              </a:rPr>
              <a:t>April 17</a:t>
            </a:r>
          </a:p>
          <a:p>
            <a:pPr>
              <a:spcBef>
                <a:spcPts val="0"/>
              </a:spcBef>
              <a:spcAft>
                <a:spcPts val="600"/>
              </a:spcAft>
            </a:pPr>
            <a:r>
              <a:rPr lang="en-US" sz="1200">
                <a:latin typeface="Times New Roman"/>
                <a:cs typeface="Times New Roman"/>
              </a:rPr>
              <a:t>Summary and General Follow-Up</a:t>
            </a:r>
          </a:p>
          <a:p>
            <a:pPr marL="0" indent="0">
              <a:spcBef>
                <a:spcPts val="0"/>
              </a:spcBef>
              <a:spcAft>
                <a:spcPts val="600"/>
              </a:spcAft>
              <a:buNone/>
            </a:pPr>
            <a:r>
              <a:rPr lang="en-US" sz="1200">
                <a:latin typeface="Times New Roman"/>
                <a:cs typeface="Times New Roman"/>
              </a:rPr>
              <a:t>May 15</a:t>
            </a:r>
          </a:p>
          <a:p>
            <a:pPr>
              <a:spcBef>
                <a:spcPts val="0"/>
              </a:spcBef>
              <a:spcAft>
                <a:spcPts val="600"/>
              </a:spcAft>
            </a:pPr>
            <a:r>
              <a:rPr lang="en-US" sz="1200">
                <a:latin typeface="Times New Roman"/>
                <a:cs typeface="Times New Roman"/>
              </a:rPr>
              <a:t>Early Childhood</a:t>
            </a:r>
          </a:p>
          <a:p>
            <a:endParaRPr lang="en-US">
              <a:cs typeface="Calibri"/>
            </a:endParaRPr>
          </a:p>
        </p:txBody>
      </p:sp>
      <p:sp>
        <p:nvSpPr>
          <p:cNvPr id="5" name="Text Placeholder 4">
            <a:extLst>
              <a:ext uri="{FF2B5EF4-FFF2-40B4-BE49-F238E27FC236}">
                <a16:creationId xmlns:a16="http://schemas.microsoft.com/office/drawing/2014/main" id="{30F083EE-E5DC-ED04-7746-8617A11620C2}"/>
              </a:ext>
            </a:extLst>
          </p:cNvPr>
          <p:cNvSpPr>
            <a:spLocks noGrp="1"/>
          </p:cNvSpPr>
          <p:nvPr>
            <p:ph type="body" sz="quarter" idx="3"/>
          </p:nvPr>
        </p:nvSpPr>
        <p:spPr>
          <a:xfrm>
            <a:off x="6172200" y="1040116"/>
            <a:ext cx="5183188" cy="557818"/>
          </a:xfrm>
        </p:spPr>
        <p:txBody>
          <a:bodyPr/>
          <a:lstStyle/>
          <a:p>
            <a:r>
              <a:rPr lang="en-US">
                <a:cs typeface="Calibri"/>
              </a:rPr>
              <a:t>Archived Webinars</a:t>
            </a:r>
            <a:endParaRPr lang="en-US"/>
          </a:p>
        </p:txBody>
      </p:sp>
      <p:sp>
        <p:nvSpPr>
          <p:cNvPr id="6" name="Content Placeholder 5">
            <a:extLst>
              <a:ext uri="{FF2B5EF4-FFF2-40B4-BE49-F238E27FC236}">
                <a16:creationId xmlns:a16="http://schemas.microsoft.com/office/drawing/2014/main" id="{4DFC5855-35FB-EDC8-FC16-EA2D71B5FEFC}"/>
              </a:ext>
            </a:extLst>
          </p:cNvPr>
          <p:cNvSpPr>
            <a:spLocks noGrp="1"/>
          </p:cNvSpPr>
          <p:nvPr>
            <p:ph sz="quarter" idx="4"/>
          </p:nvPr>
        </p:nvSpPr>
        <p:spPr>
          <a:xfrm>
            <a:off x="6172200" y="1634219"/>
            <a:ext cx="5183188" cy="4555444"/>
          </a:xfrm>
        </p:spPr>
        <p:txBody>
          <a:bodyPr vert="horz" lIns="91440" tIns="45720" rIns="91440" bIns="45720" rtlCol="0" anchor="t">
            <a:normAutofit/>
          </a:bodyPr>
          <a:lstStyle/>
          <a:p>
            <a:pPr marL="0" indent="0">
              <a:spcBef>
                <a:spcPts val="0"/>
              </a:spcBef>
              <a:spcAft>
                <a:spcPts val="600"/>
              </a:spcAft>
              <a:buNone/>
            </a:pPr>
            <a:r>
              <a:rPr lang="en-US" sz="1300">
                <a:latin typeface="Times New Roman"/>
                <a:cs typeface="Times New Roman"/>
              </a:rPr>
              <a:t>October (archived)</a:t>
            </a:r>
            <a:endParaRPr lang="en-US"/>
          </a:p>
          <a:p>
            <a:pPr marL="0">
              <a:spcBef>
                <a:spcPts val="0"/>
              </a:spcBef>
              <a:spcAft>
                <a:spcPts val="600"/>
              </a:spcAft>
            </a:pPr>
            <a:r>
              <a:rPr lang="en-US" sz="1300">
                <a:latin typeface="Times New Roman"/>
                <a:cs typeface="Times New Roman"/>
              </a:rPr>
              <a:t>Teacher Bias &amp; Stereotype Awareness</a:t>
            </a:r>
          </a:p>
          <a:p>
            <a:pPr marL="0" indent="0">
              <a:spcBef>
                <a:spcPts val="0"/>
              </a:spcBef>
              <a:spcAft>
                <a:spcPts val="600"/>
              </a:spcAft>
              <a:buNone/>
            </a:pPr>
            <a:r>
              <a:rPr lang="en-US" sz="1300">
                <a:latin typeface="Times New Roman"/>
                <a:cs typeface="Times New Roman"/>
              </a:rPr>
              <a:t>November (archived)</a:t>
            </a:r>
          </a:p>
          <a:p>
            <a:pPr marL="0">
              <a:spcBef>
                <a:spcPts val="0"/>
              </a:spcBef>
              <a:spcAft>
                <a:spcPts val="600"/>
              </a:spcAft>
            </a:pPr>
            <a:r>
              <a:rPr lang="en-US" sz="1300">
                <a:latin typeface="Times New Roman"/>
                <a:cs typeface="Times New Roman"/>
              </a:rPr>
              <a:t>Evaluation &amp; Bias</a:t>
            </a:r>
          </a:p>
          <a:p>
            <a:pPr marL="0" indent="0">
              <a:spcBef>
                <a:spcPts val="0"/>
              </a:spcBef>
              <a:spcAft>
                <a:spcPts val="600"/>
              </a:spcAft>
              <a:buNone/>
            </a:pPr>
            <a:r>
              <a:rPr lang="en-US" sz="1300">
                <a:latin typeface="Times New Roman"/>
                <a:cs typeface="Times New Roman"/>
              </a:rPr>
              <a:t>December (archived)</a:t>
            </a:r>
          </a:p>
          <a:p>
            <a:pPr marL="0">
              <a:spcBef>
                <a:spcPts val="0"/>
              </a:spcBef>
              <a:spcAft>
                <a:spcPts val="600"/>
              </a:spcAft>
            </a:pPr>
            <a:r>
              <a:rPr lang="en-US" sz="1300">
                <a:latin typeface="Times New Roman"/>
                <a:cs typeface="Times New Roman"/>
              </a:rPr>
              <a:t>Legal/Ethical Requirements of FBAs and BIPs</a:t>
            </a:r>
          </a:p>
          <a:p>
            <a:pPr marL="0" indent="0">
              <a:spcBef>
                <a:spcPts val="0"/>
              </a:spcBef>
              <a:spcAft>
                <a:spcPts val="600"/>
              </a:spcAft>
              <a:buNone/>
            </a:pPr>
            <a:r>
              <a:rPr lang="en-US" sz="1300">
                <a:latin typeface="Times New Roman"/>
                <a:cs typeface="Times New Roman"/>
              </a:rPr>
              <a:t>January 18</a:t>
            </a:r>
            <a:r>
              <a:rPr lang="en-US" sz="800" baseline="30000">
                <a:latin typeface="Times New Roman"/>
                <a:cs typeface="Times New Roman"/>
              </a:rPr>
              <a:t>th</a:t>
            </a:r>
            <a:r>
              <a:rPr lang="en-US" sz="1300">
                <a:latin typeface="Times New Roman"/>
                <a:cs typeface="Times New Roman"/>
              </a:rPr>
              <a:t> (archived)</a:t>
            </a:r>
          </a:p>
          <a:p>
            <a:pPr marL="0">
              <a:spcBef>
                <a:spcPts val="0"/>
              </a:spcBef>
              <a:spcAft>
                <a:spcPts val="600"/>
              </a:spcAft>
            </a:pPr>
            <a:r>
              <a:rPr lang="en-US" sz="1300">
                <a:latin typeface="Times New Roman"/>
                <a:cs typeface="Times New Roman"/>
              </a:rPr>
              <a:t>Viewing student behavior through an action plan </a:t>
            </a:r>
          </a:p>
          <a:p>
            <a:pPr marL="0" indent="0">
              <a:spcBef>
                <a:spcPts val="0"/>
              </a:spcBef>
              <a:spcAft>
                <a:spcPts val="600"/>
              </a:spcAft>
              <a:buNone/>
            </a:pPr>
            <a:r>
              <a:rPr lang="en-US" sz="1300">
                <a:latin typeface="Times New Roman"/>
                <a:cs typeface="Times New Roman"/>
              </a:rPr>
              <a:t>February 15</a:t>
            </a:r>
            <a:r>
              <a:rPr lang="en-US" sz="800" baseline="30000">
                <a:latin typeface="Times New Roman"/>
                <a:cs typeface="Times New Roman"/>
              </a:rPr>
              <a:t>th</a:t>
            </a:r>
            <a:r>
              <a:rPr lang="en-US" sz="1300">
                <a:latin typeface="Times New Roman"/>
                <a:cs typeface="Times New Roman"/>
              </a:rPr>
              <a:t> (archived)</a:t>
            </a:r>
          </a:p>
          <a:p>
            <a:pPr>
              <a:spcBef>
                <a:spcPts val="0"/>
              </a:spcBef>
              <a:spcAft>
                <a:spcPts val="600"/>
              </a:spcAft>
            </a:pPr>
            <a:r>
              <a:rPr lang="en-US" sz="1300">
                <a:latin typeface="Times New Roman"/>
                <a:cs typeface="Times New Roman"/>
              </a:rPr>
              <a:t>Culturally Responsive Evidence-Based Behavior Interventions  </a:t>
            </a:r>
          </a:p>
          <a:p>
            <a:pPr marL="0" indent="0">
              <a:spcBef>
                <a:spcPts val="0"/>
              </a:spcBef>
              <a:spcAft>
                <a:spcPts val="600"/>
              </a:spcAft>
              <a:buNone/>
            </a:pPr>
            <a:r>
              <a:rPr lang="en-US" sz="1300">
                <a:latin typeface="Times New Roman"/>
                <a:cs typeface="Times New Roman"/>
              </a:rPr>
              <a:t>March 15</a:t>
            </a:r>
            <a:r>
              <a:rPr lang="en-US" sz="800" baseline="30000">
                <a:latin typeface="Times New Roman"/>
                <a:cs typeface="Times New Roman"/>
              </a:rPr>
              <a:t>th</a:t>
            </a:r>
            <a:r>
              <a:rPr lang="en-US" sz="1300">
                <a:latin typeface="Times New Roman"/>
                <a:cs typeface="Times New Roman"/>
              </a:rPr>
              <a:t> (archived)</a:t>
            </a:r>
          </a:p>
          <a:p>
            <a:pPr marL="0">
              <a:spcBef>
                <a:spcPts val="0"/>
              </a:spcBef>
              <a:spcAft>
                <a:spcPts val="600"/>
              </a:spcAft>
            </a:pPr>
            <a:r>
              <a:rPr lang="en-US" sz="1300">
                <a:latin typeface="Times New Roman"/>
                <a:cs typeface="Times New Roman"/>
              </a:rPr>
              <a:t>Culturally Responsive Evidence-Based FBAs  </a:t>
            </a:r>
          </a:p>
          <a:p>
            <a:pPr marL="0" indent="0">
              <a:spcBef>
                <a:spcPts val="0"/>
              </a:spcBef>
              <a:spcAft>
                <a:spcPts val="600"/>
              </a:spcAft>
              <a:buNone/>
            </a:pPr>
            <a:r>
              <a:rPr lang="en-US" sz="1300">
                <a:latin typeface="Times New Roman"/>
                <a:cs typeface="Times New Roman"/>
              </a:rPr>
              <a:t>April 19</a:t>
            </a:r>
            <a:r>
              <a:rPr lang="en-US" sz="800" baseline="30000">
                <a:latin typeface="Times New Roman"/>
                <a:cs typeface="Times New Roman"/>
              </a:rPr>
              <a:t>th</a:t>
            </a:r>
            <a:r>
              <a:rPr lang="en-US" sz="1300">
                <a:latin typeface="Times New Roman"/>
                <a:cs typeface="Times New Roman"/>
              </a:rPr>
              <a:t> (archived)</a:t>
            </a:r>
          </a:p>
          <a:p>
            <a:pPr>
              <a:spcBef>
                <a:spcPts val="0"/>
              </a:spcBef>
              <a:spcAft>
                <a:spcPts val="600"/>
              </a:spcAft>
            </a:pPr>
            <a:r>
              <a:rPr lang="en-US" sz="1300">
                <a:latin typeface="Times New Roman"/>
                <a:cs typeface="Times New Roman"/>
              </a:rPr>
              <a:t>Culturally Responsive Evidence-Based BIPs</a:t>
            </a:r>
            <a:endParaRPr lang="en-US">
              <a:cs typeface="Calibri"/>
            </a:endParaRPr>
          </a:p>
          <a:p>
            <a:endParaRPr lang="en-US">
              <a:cs typeface="Calibri"/>
            </a:endParaRPr>
          </a:p>
        </p:txBody>
      </p:sp>
    </p:spTree>
    <p:extLst>
      <p:ext uri="{BB962C8B-B14F-4D97-AF65-F5344CB8AC3E}">
        <p14:creationId xmlns:p14="http://schemas.microsoft.com/office/powerpoint/2010/main" val="224626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7B218-14F6-BED7-A373-6F87660C95D6}"/>
              </a:ext>
            </a:extLst>
          </p:cNvPr>
          <p:cNvSpPr>
            <a:spLocks noGrp="1"/>
          </p:cNvSpPr>
          <p:nvPr>
            <p:ph type="title"/>
          </p:nvPr>
        </p:nvSpPr>
        <p:spPr>
          <a:xfrm>
            <a:off x="1079223" y="522732"/>
            <a:ext cx="10363528" cy="3620233"/>
          </a:xfrm>
        </p:spPr>
        <p:txBody>
          <a:bodyPr vert="horz" lIns="91440" tIns="45720" rIns="91440" bIns="45720" rtlCol="0" anchor="b">
            <a:normAutofit fontScale="90000"/>
          </a:bodyPr>
          <a:lstStyle/>
          <a:p>
            <a:pPr fontAlgn="base"/>
            <a:br>
              <a:rPr lang="en-US" sz="2700" kern="1200">
                <a:solidFill>
                  <a:schemeClr val="tx1"/>
                </a:solidFill>
                <a:latin typeface="+mj-lt"/>
                <a:ea typeface="+mj-ea"/>
                <a:cs typeface="+mj-cs"/>
              </a:rPr>
            </a:br>
            <a:r>
              <a:rPr lang="en-US" sz="2700" b="1" i="0" kern="1200">
                <a:solidFill>
                  <a:schemeClr val="tx1"/>
                </a:solidFill>
                <a:effectLst/>
                <a:latin typeface="+mj-lt"/>
                <a:ea typeface="+mj-ea"/>
                <a:cs typeface="+mj-cs"/>
              </a:rPr>
              <a:t>Culturally Relevant Pedagogy (CRP)</a:t>
            </a:r>
            <a:r>
              <a:rPr lang="en-US" sz="2700" b="0" i="0" kern="1200">
                <a:solidFill>
                  <a:schemeClr val="tx1"/>
                </a:solidFill>
                <a:effectLst/>
                <a:latin typeface="+mj-lt"/>
                <a:ea typeface="+mj-ea"/>
                <a:cs typeface="+mj-cs"/>
              </a:rPr>
              <a:t> by Gloria Ladson-Billings (1994): is "a pedagogy of opposition specifically committed to collective, not merely individual, empowerment.”</a:t>
            </a:r>
            <a:br>
              <a:rPr lang="en-US" sz="2700" b="0" i="0" kern="1200">
                <a:solidFill>
                  <a:schemeClr val="tx1"/>
                </a:solidFill>
                <a:effectLst/>
                <a:latin typeface="+mj-lt"/>
                <a:ea typeface="+mj-ea"/>
                <a:cs typeface="+mj-cs"/>
              </a:rPr>
            </a:br>
            <a:br>
              <a:rPr lang="en-US" sz="2700" b="0" i="0" kern="1200">
                <a:solidFill>
                  <a:schemeClr val="tx1"/>
                </a:solidFill>
                <a:effectLst/>
                <a:latin typeface="+mj-lt"/>
                <a:ea typeface="+mj-ea"/>
                <a:cs typeface="+mj-cs"/>
              </a:rPr>
            </a:br>
            <a:br>
              <a:rPr lang="en-US" sz="2700" b="0" i="0" kern="1200">
                <a:solidFill>
                  <a:schemeClr val="tx1"/>
                </a:solidFill>
                <a:effectLst/>
                <a:latin typeface="+mj-lt"/>
                <a:ea typeface="+mj-ea"/>
                <a:cs typeface="+mj-cs"/>
              </a:rPr>
            </a:br>
            <a:r>
              <a:rPr lang="en-US" sz="2700" b="1" i="0" kern="1200">
                <a:solidFill>
                  <a:schemeClr val="tx1"/>
                </a:solidFill>
                <a:effectLst/>
                <a:latin typeface="+mj-lt"/>
                <a:ea typeface="+mj-ea"/>
                <a:cs typeface="+mj-cs"/>
              </a:rPr>
              <a:t>Culturally Responsive Teaching (CRT) </a:t>
            </a:r>
            <a:r>
              <a:rPr lang="en-US" sz="2700" b="0" i="0" kern="1200">
                <a:solidFill>
                  <a:schemeClr val="tx1"/>
                </a:solidFill>
                <a:effectLst/>
                <a:latin typeface="+mj-lt"/>
                <a:ea typeface="+mj-ea"/>
                <a:cs typeface="+mj-cs"/>
              </a:rPr>
              <a:t>by Geneva Gay (2000) is used to describe "using the cultural characteristics, experiences, and perspectives of ethnically diverse students as conduits for teaching them more effectively."</a:t>
            </a:r>
            <a:br>
              <a:rPr lang="en-US" sz="2200" b="0" i="0" kern="1200">
                <a:solidFill>
                  <a:schemeClr val="tx1"/>
                </a:solidFill>
                <a:effectLst/>
                <a:latin typeface="+mj-lt"/>
                <a:ea typeface="+mj-ea"/>
                <a:cs typeface="+mj-cs"/>
              </a:rPr>
            </a:br>
            <a:endParaRPr lang="en-US" sz="2200" kern="1200">
              <a:solidFill>
                <a:schemeClr val="tx1"/>
              </a:solidFill>
              <a:latin typeface="+mj-lt"/>
              <a:ea typeface="+mj-ea"/>
              <a:cs typeface="+mj-cs"/>
            </a:endParaRPr>
          </a:p>
        </p:txBody>
      </p:sp>
      <p:pic>
        <p:nvPicPr>
          <p:cNvPr id="4" name="Picture 3">
            <a:extLst>
              <a:ext uri="{FF2B5EF4-FFF2-40B4-BE49-F238E27FC236}">
                <a16:creationId xmlns:a16="http://schemas.microsoft.com/office/drawing/2014/main" id="{11072B02-CBCB-1D4D-FF81-317A1ED8AC6F}"/>
              </a:ext>
            </a:extLst>
          </p:cNvPr>
          <p:cNvPicPr>
            <a:picLocks noChangeAspect="1"/>
          </p:cNvPicPr>
          <p:nvPr/>
        </p:nvPicPr>
        <p:blipFill>
          <a:blip r:embed="rId2"/>
          <a:stretch>
            <a:fillRect/>
          </a:stretch>
        </p:blipFill>
        <p:spPr>
          <a:xfrm>
            <a:off x="4298901" y="4082999"/>
            <a:ext cx="4356786" cy="2675219"/>
          </a:xfrm>
          <a:prstGeom prst="rect">
            <a:avLst/>
          </a:prstGeom>
        </p:spPr>
      </p:pic>
    </p:spTree>
    <p:extLst>
      <p:ext uri="{BB962C8B-B14F-4D97-AF65-F5344CB8AC3E}">
        <p14:creationId xmlns:p14="http://schemas.microsoft.com/office/powerpoint/2010/main" val="1026075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light, device, gauge&#10;&#10;Description automatically generated">
            <a:extLst>
              <a:ext uri="{FF2B5EF4-FFF2-40B4-BE49-F238E27FC236}">
                <a16:creationId xmlns:a16="http://schemas.microsoft.com/office/drawing/2014/main" id="{C55CD637-4A4E-78D4-2DA5-857BC0B38B4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7800" r="15221" b="13027"/>
          <a:stretch/>
        </p:blipFill>
        <p:spPr>
          <a:xfrm>
            <a:off x="4001468" y="121930"/>
            <a:ext cx="8083852" cy="6595862"/>
          </a:xfrm>
          <a:prstGeom prst="rect">
            <a:avLst/>
          </a:prstGeom>
        </p:spPr>
      </p:pic>
      <p:sp>
        <p:nvSpPr>
          <p:cNvPr id="13" name="Rectangle 1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6A3498-D416-BE2E-1A9E-D17F3C36373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Plan ahead</a:t>
            </a:r>
          </a:p>
        </p:txBody>
      </p:sp>
      <p:sp>
        <p:nvSpPr>
          <p:cNvPr id="3" name="Content Placeholder 2">
            <a:extLst>
              <a:ext uri="{FF2B5EF4-FFF2-40B4-BE49-F238E27FC236}">
                <a16:creationId xmlns:a16="http://schemas.microsoft.com/office/drawing/2014/main" id="{0E2A3D52-01B4-C63B-7B90-0E9C871A768A}"/>
              </a:ext>
            </a:extLst>
          </p:cNvPr>
          <p:cNvSpPr>
            <a:spLocks noGrp="1"/>
          </p:cNvSpPr>
          <p:nvPr>
            <p:ph idx="1"/>
          </p:nvPr>
        </p:nvSpPr>
        <p:spPr>
          <a:xfrm>
            <a:off x="477980" y="4872922"/>
            <a:ext cx="4023359" cy="1208141"/>
          </a:xfrm>
        </p:spPr>
        <p:txBody>
          <a:bodyPr vert="horz" lIns="91440" tIns="45720" rIns="91440" bIns="45720" rtlCol="0">
            <a:normAutofit/>
          </a:bodyPr>
          <a:lstStyle/>
          <a:p>
            <a:pPr marL="0" indent="0">
              <a:buNone/>
            </a:pPr>
            <a:r>
              <a:rPr lang="en-US" sz="2000" dirty="0"/>
              <a:t>It is important that educators focus on being proactive instead of simply reactive</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724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848049-F05F-97D2-C7CD-03D82B1906C7}"/>
              </a:ext>
            </a:extLst>
          </p:cNvPr>
          <p:cNvSpPr>
            <a:spLocks noGrp="1"/>
          </p:cNvSpPr>
          <p:nvPr>
            <p:ph type="title"/>
          </p:nvPr>
        </p:nvSpPr>
        <p:spPr>
          <a:xfrm>
            <a:off x="640080" y="325369"/>
            <a:ext cx="4368602" cy="1956841"/>
          </a:xfrm>
        </p:spPr>
        <p:txBody>
          <a:bodyPr anchor="b">
            <a:normAutofit/>
          </a:bodyPr>
          <a:lstStyle/>
          <a:p>
            <a:r>
              <a:rPr lang="en-US" sz="5400"/>
              <a:t>Map</a:t>
            </a:r>
          </a:p>
        </p:txBody>
      </p:sp>
      <p:sp>
        <p:nvSpPr>
          <p:cNvPr id="4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6F3122-B1B9-6DC7-79C7-CAA4EE5674E6}"/>
              </a:ext>
            </a:extLst>
          </p:cNvPr>
          <p:cNvSpPr>
            <a:spLocks noGrp="1"/>
          </p:cNvSpPr>
          <p:nvPr>
            <p:ph idx="1"/>
          </p:nvPr>
        </p:nvSpPr>
        <p:spPr>
          <a:xfrm>
            <a:off x="640080" y="2872899"/>
            <a:ext cx="4243589" cy="3320668"/>
          </a:xfrm>
        </p:spPr>
        <p:txBody>
          <a:bodyPr>
            <a:normAutofit/>
          </a:bodyPr>
          <a:lstStyle/>
          <a:p>
            <a:r>
              <a:rPr lang="en-US" sz="2200" dirty="0"/>
              <a:t>The FBA is your roadmap</a:t>
            </a:r>
          </a:p>
        </p:txBody>
      </p:sp>
      <p:pic>
        <p:nvPicPr>
          <p:cNvPr id="25" name="Picture 24" descr="Locator flag on a city map">
            <a:extLst>
              <a:ext uri="{FF2B5EF4-FFF2-40B4-BE49-F238E27FC236}">
                <a16:creationId xmlns:a16="http://schemas.microsoft.com/office/drawing/2014/main" id="{C3A37917-17D2-18EB-8DC6-753414B05BBD}"/>
              </a:ext>
            </a:extLst>
          </p:cNvPr>
          <p:cNvPicPr>
            <a:picLocks noChangeAspect="1"/>
          </p:cNvPicPr>
          <p:nvPr/>
        </p:nvPicPr>
        <p:blipFill rotWithShape="1">
          <a:blip r:embed="rId2"/>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777773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1378</TotalTime>
  <Words>1253</Words>
  <Application>Microsoft Office PowerPoint</Application>
  <PresentationFormat>Widescreen</PresentationFormat>
  <Paragraphs>170</Paragraphs>
  <Slides>28</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Segoe UI</vt:lpstr>
      <vt:lpstr>Times New Roman</vt:lpstr>
      <vt:lpstr>TimesNewRomanPSMT</vt:lpstr>
      <vt:lpstr>Verdana</vt:lpstr>
      <vt:lpstr>Office Theme</vt:lpstr>
      <vt:lpstr>Culturally Responsive Behavior Intervention Plans</vt:lpstr>
      <vt:lpstr>Welcome!</vt:lpstr>
      <vt:lpstr>Who are you? </vt:lpstr>
      <vt:lpstr>  The Behavior Assessment Training (BAT) project provides professional webinars by content experts on implicit bias, culturally responsive functional behavior assessment (FBA) practices, behavior intervention plans (BIPs), the impact of trauma and other adverse circumstances, family collaboration and early childhood.   This project is funded by the Illinois State Board of Education through an IDEA Part B Federal Grant. </vt:lpstr>
      <vt:lpstr>Importance of topic </vt:lpstr>
      <vt:lpstr>BAT webinar schedule</vt:lpstr>
      <vt:lpstr> Culturally Relevant Pedagogy (CRP) by Gloria Ladson-Billings (1994): is "a pedagogy of opposition specifically committed to collective, not merely individual, empowerment.”   Culturally Responsive Teaching (CRT) by Geneva Gay (2000) is used to describe "using the cultural characteristics, experiences, and perspectives of ethnically diverse students as conduits for teaching them more effectively." </vt:lpstr>
      <vt:lpstr>Plan ahead</vt:lpstr>
      <vt:lpstr>Map</vt:lpstr>
      <vt:lpstr>PowerPoint Presentation</vt:lpstr>
      <vt:lpstr>Antecedents</vt:lpstr>
      <vt:lpstr>Clearly defined behaviors</vt:lpstr>
      <vt:lpstr>Hypothesized need (function) is being communicated?</vt:lpstr>
      <vt:lpstr>Performance or Skill Deficit? </vt:lpstr>
      <vt:lpstr>Ask Yourself….</vt:lpstr>
      <vt:lpstr> What do you want the student to do instead? </vt:lpstr>
      <vt:lpstr>Summary of Previous Interventions Attempted  </vt:lpstr>
      <vt:lpstr>What is one thing that you struggle with when implanting a BIP?</vt:lpstr>
      <vt:lpstr>Introducing Mr. Clayton</vt:lpstr>
      <vt:lpstr>Mr. Clayton discusses culturally responsive evidence-based behavior intervention plans</vt:lpstr>
      <vt:lpstr>PowerPoint Presentation</vt:lpstr>
      <vt:lpstr>PowerPoint Presentation</vt:lpstr>
      <vt:lpstr>PowerPoint Presentation</vt:lpstr>
      <vt:lpstr>PowerPoint Presentation</vt:lpstr>
      <vt:lpstr>Audience questions</vt:lpstr>
      <vt:lpstr>BAT webinar schedule </vt:lpstr>
      <vt:lpstr>EXIT SURVEY</vt:lpstr>
      <vt:lpstr>Thank you for your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Yoho, LouiseM</dc:creator>
  <cp:lastModifiedBy>Connet, Michelle L</cp:lastModifiedBy>
  <cp:revision>11</cp:revision>
  <dcterms:created xsi:type="dcterms:W3CDTF">2023-03-13T21:04:35Z</dcterms:created>
  <dcterms:modified xsi:type="dcterms:W3CDTF">2023-04-19T16:02:14Z</dcterms:modified>
</cp:coreProperties>
</file>