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258" r:id="rId5"/>
    <p:sldId id="277" r:id="rId6"/>
    <p:sldId id="259" r:id="rId7"/>
    <p:sldId id="278" r:id="rId8"/>
    <p:sldId id="269" r:id="rId9"/>
    <p:sldId id="289" r:id="rId10"/>
    <p:sldId id="317" r:id="rId11"/>
    <p:sldId id="301" r:id="rId12"/>
    <p:sldId id="313" r:id="rId13"/>
    <p:sldId id="315" r:id="rId14"/>
    <p:sldId id="316" r:id="rId15"/>
    <p:sldId id="322" r:id="rId16"/>
    <p:sldId id="318" r:id="rId17"/>
    <p:sldId id="319" r:id="rId18"/>
    <p:sldId id="321" r:id="rId19"/>
    <p:sldId id="323" r:id="rId20"/>
    <p:sldId id="314" r:id="rId21"/>
    <p:sldId id="320" r:id="rId22"/>
    <p:sldId id="304" r:id="rId23"/>
    <p:sldId id="324" r:id="rId24"/>
    <p:sldId id="325" r:id="rId25"/>
    <p:sldId id="274" r:id="rId26"/>
    <p:sldId id="283" r:id="rId27"/>
    <p:sldId id="262"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LF THEODORE" initials="WT" lastIdx="5" clrIdx="0"/>
  <p:cmAuthor id="1" name="ROSENTHAL HANNAH" initials="R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003E5A"/>
    <a:srgbClr val="B7DB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FE261A-9E31-127E-F72E-8BAA6537AB92}" v="6" dt="2023-09-20T20:09:31.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9" d="100"/>
          <a:sy n="69" d="100"/>
        </p:scale>
        <p:origin x="1140" y="48"/>
      </p:cViewPr>
      <p:guideLst>
        <p:guide orient="horz" pos="2160"/>
        <p:guide pos="2880"/>
      </p:guideLst>
    </p:cSldViewPr>
  </p:slideViewPr>
  <p:notesTextViewPr>
    <p:cViewPr>
      <p:scale>
        <a:sx n="1" d="1"/>
        <a:sy n="1" d="1"/>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97" cy="464503"/>
          </a:xfrm>
          <a:prstGeom prst="rect">
            <a:avLst/>
          </a:prstGeom>
        </p:spPr>
        <p:txBody>
          <a:bodyPr vert="horz" lIns="90443" tIns="45222" rIns="90443" bIns="45222" rtlCol="0"/>
          <a:lstStyle>
            <a:lvl1pPr algn="l">
              <a:defRPr sz="1200"/>
            </a:lvl1pPr>
          </a:lstStyle>
          <a:p>
            <a:endParaRPr lang="en-US"/>
          </a:p>
        </p:txBody>
      </p:sp>
      <p:sp>
        <p:nvSpPr>
          <p:cNvPr id="3" name="Date Placeholder 2"/>
          <p:cNvSpPr>
            <a:spLocks noGrp="1"/>
          </p:cNvSpPr>
          <p:nvPr>
            <p:ph type="dt" sz="quarter" idx="1"/>
          </p:nvPr>
        </p:nvSpPr>
        <p:spPr>
          <a:xfrm>
            <a:off x="3884753" y="0"/>
            <a:ext cx="2971697" cy="464503"/>
          </a:xfrm>
          <a:prstGeom prst="rect">
            <a:avLst/>
          </a:prstGeom>
        </p:spPr>
        <p:txBody>
          <a:bodyPr vert="horz" lIns="90443" tIns="45222" rIns="90443" bIns="45222" rtlCol="0"/>
          <a:lstStyle>
            <a:lvl1pPr algn="r">
              <a:defRPr sz="1200"/>
            </a:lvl1pPr>
          </a:lstStyle>
          <a:p>
            <a:fld id="{501604D2-0DF4-4A32-B196-D8A9BE5CE142}" type="datetimeFigureOut">
              <a:rPr lang="en-US" smtClean="0"/>
              <a:t>9/22/2023</a:t>
            </a:fld>
            <a:endParaRPr lang="en-US"/>
          </a:p>
        </p:txBody>
      </p:sp>
      <p:sp>
        <p:nvSpPr>
          <p:cNvPr id="4" name="Footer Placeholder 3"/>
          <p:cNvSpPr>
            <a:spLocks noGrp="1"/>
          </p:cNvSpPr>
          <p:nvPr>
            <p:ph type="ftr" sz="quarter" idx="2"/>
          </p:nvPr>
        </p:nvSpPr>
        <p:spPr>
          <a:xfrm>
            <a:off x="0" y="8830312"/>
            <a:ext cx="2971697" cy="464503"/>
          </a:xfrm>
          <a:prstGeom prst="rect">
            <a:avLst/>
          </a:prstGeom>
        </p:spPr>
        <p:txBody>
          <a:bodyPr vert="horz" lIns="90443" tIns="45222" rIns="90443" bIns="45222" rtlCol="0" anchor="b"/>
          <a:lstStyle>
            <a:lvl1pPr algn="l">
              <a:defRPr sz="1200"/>
            </a:lvl1pPr>
          </a:lstStyle>
          <a:p>
            <a:endParaRPr lang="en-US"/>
          </a:p>
        </p:txBody>
      </p:sp>
      <p:sp>
        <p:nvSpPr>
          <p:cNvPr id="5" name="Slide Number Placeholder 4"/>
          <p:cNvSpPr>
            <a:spLocks noGrp="1"/>
          </p:cNvSpPr>
          <p:nvPr>
            <p:ph type="sldNum" sz="quarter" idx="3"/>
          </p:nvPr>
        </p:nvSpPr>
        <p:spPr>
          <a:xfrm>
            <a:off x="3884753" y="8830312"/>
            <a:ext cx="2971697" cy="464503"/>
          </a:xfrm>
          <a:prstGeom prst="rect">
            <a:avLst/>
          </a:prstGeom>
        </p:spPr>
        <p:txBody>
          <a:bodyPr vert="horz" lIns="90443" tIns="45222" rIns="90443" bIns="45222" rtlCol="0" anchor="b"/>
          <a:lstStyle>
            <a:lvl1pPr algn="r">
              <a:defRPr sz="1200"/>
            </a:lvl1pPr>
          </a:lstStyle>
          <a:p>
            <a:fld id="{557CBE41-33EE-437F-845D-6C4C5DFAA78E}"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307" tIns="46153" rIns="92307" bIns="46153" rtlCol="0"/>
          <a:lstStyle>
            <a:lvl1pPr algn="r">
              <a:defRPr sz="1200"/>
            </a:lvl1pPr>
          </a:lstStyle>
          <a:p>
            <a:fld id="{2D4D2341-5412-4220-9FD6-D2CA1D1761C6}" type="datetimeFigureOut">
              <a:rPr lang="en-US" smtClean="0"/>
              <a:t>9/22/2023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7" tIns="46153" rIns="92307" bIns="46153"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307" tIns="46153" rIns="92307" bIns="461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307" tIns="46153" rIns="92307"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307" tIns="46153" rIns="92307" bIns="46153" rtlCol="0" anchor="b"/>
          <a:lstStyle>
            <a:lvl1pPr algn="r">
              <a:defRPr sz="1200"/>
            </a:lvl1pPr>
          </a:lstStyle>
          <a:p>
            <a:fld id="{A602E810-9372-4A81-8EBB-4F83C6A46DF8}"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a:latin typeface="Arial" pitchFamily="34" charset="0"/>
                <a:cs typeface="Arial" pitchFamily="34" charset="0"/>
              </a:rPr>
              <a:t>NOTE:</a:t>
            </a:r>
          </a:p>
          <a:p>
            <a:r>
              <a:rPr sz="9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solidFill>
            <a:schemeClr val="bg1">
              <a:lumMod val="95000"/>
            </a:schemeClr>
          </a:solidFill>
          <a:ln>
            <a:noFill/>
          </a:ln>
        </p:spPr>
        <p:txBody>
          <a:bodyPr/>
          <a:lstStyle>
            <a:lvl1pPr marL="0" indent="0">
              <a:buNone/>
              <a:defRPr sz="3200">
                <a:solidFill>
                  <a:schemeClr val="bg1">
                    <a:lumMod val="75000"/>
                  </a:schemeClr>
                </a:solidFill>
              </a:defRPr>
            </a:lvl1pPr>
          </a:lstStyle>
          <a:p>
            <a:r>
              <a:rPr kumimoji="0" lang="en-US" dirty="0"/>
              <a:t>Click icon to add picture</a:t>
            </a:r>
          </a:p>
        </p:txBody>
      </p:sp>
      <p:sp>
        <p:nvSpPr>
          <p:cNvPr id="11" name="Rectangle 10"/>
          <p:cNvSpPr/>
          <p:nvPr userDrawn="1"/>
        </p:nvSpPr>
        <p:spPr bwMode="white">
          <a:xfrm rot="5400000">
            <a:off x="2414587" y="3357563"/>
            <a:ext cx="6858000" cy="142874"/>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16"/>
          <p:cNvSpPr>
            <a:spLocks noGrp="1"/>
          </p:cNvSpPr>
          <p:nvPr>
            <p:ph type="ftr" sz="quarter" idx="11"/>
          </p:nvPr>
        </p:nvSpPr>
        <p:spPr>
          <a:xfrm>
            <a:off x="1000706" y="6371423"/>
            <a:ext cx="4657143" cy="365125"/>
          </a:xfrm>
        </p:spPr>
        <p:txBody>
          <a:bodyPr/>
          <a:lstStyle>
            <a:lvl1pPr algn="r">
              <a:defRPr>
                <a:solidFill>
                  <a:schemeClr val="tx2"/>
                </a:solidFill>
              </a:defRPr>
            </a:lvl1pPr>
          </a:lstStyle>
          <a:p>
            <a:endParaRPr lang="en-US" dirty="0"/>
          </a:p>
        </p:txBody>
      </p:sp>
      <p:sp>
        <p:nvSpPr>
          <p:cNvPr id="14" name="Slide Number Placeholder 28"/>
          <p:cNvSpPr>
            <a:spLocks noGrp="1"/>
          </p:cNvSpPr>
          <p:nvPr>
            <p:ph type="sldNum" sz="quarter" idx="12"/>
          </p:nvPr>
        </p:nvSpPr>
        <p:spPr>
          <a:xfrm>
            <a:off x="228599" y="6363485"/>
            <a:ext cx="838200" cy="381000"/>
          </a:xfrm>
        </p:spPr>
        <p:txBody>
          <a:bodyPr/>
          <a:lstStyle>
            <a:lvl1pPr>
              <a:defRPr>
                <a:solidFill>
                  <a:schemeClr val="tx2"/>
                </a:solidFill>
              </a:defRPr>
            </a:lvl1pPr>
          </a:lstStyle>
          <a:p>
            <a:fld id="{51673D77-75BC-424E-BFFA-F0B1EFAD03D4}" type="slidenum">
              <a:rPr lang="en-US" smtClean="0"/>
              <a:t>‹#›</a:t>
            </a:fld>
            <a:endParaRPr lang="en-US"/>
          </a:p>
        </p:txBody>
      </p:sp>
    </p:spTree>
    <p:extLst>
      <p:ext uri="{BB962C8B-B14F-4D97-AF65-F5344CB8AC3E}">
        <p14:creationId xmlns:p14="http://schemas.microsoft.com/office/powerpoint/2010/main" val="24360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3F4914-8BA0-4DE2-940A-7EBDFC4325F5}" type="datetimeFigureOut">
              <a:rPr lang="en-US" smtClean="0"/>
              <a:t>9/22/2023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1673D77-75BC-424E-BFFA-F0B1EFAD03D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userDrawn="1"/>
        </p:nvSpPr>
        <p:spPr bwMode="white">
          <a:xfrm rot="5400000">
            <a:off x="4767262" y="3357563"/>
            <a:ext cx="6858000" cy="142874"/>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bwMode="white">
          <a:xfrm rot="5400000">
            <a:off x="5319712" y="3033712"/>
            <a:ext cx="6858000" cy="790576"/>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16"/>
          <p:cNvSpPr>
            <a:spLocks noGrp="1"/>
          </p:cNvSpPr>
          <p:nvPr>
            <p:ph type="ftr" sz="quarter" idx="11"/>
          </p:nvPr>
        </p:nvSpPr>
        <p:spPr>
          <a:xfrm>
            <a:off x="1207103" y="6371423"/>
            <a:ext cx="6831997" cy="365125"/>
          </a:xfrm>
        </p:spPr>
        <p:txBody>
          <a:bodyPr/>
          <a:lstStyle>
            <a:lvl1pPr algn="r">
              <a:defRPr>
                <a:solidFill>
                  <a:schemeClr val="tx2"/>
                </a:solidFill>
              </a:defRPr>
            </a:lvl1pPr>
          </a:lstStyle>
          <a:p>
            <a:endParaRPr lang="en-US" dirty="0"/>
          </a:p>
        </p:txBody>
      </p:sp>
      <p:sp>
        <p:nvSpPr>
          <p:cNvPr id="12" name="Slide Number Placeholder 28"/>
          <p:cNvSpPr>
            <a:spLocks noGrp="1"/>
          </p:cNvSpPr>
          <p:nvPr>
            <p:ph type="sldNum" sz="quarter" idx="12"/>
          </p:nvPr>
        </p:nvSpPr>
        <p:spPr>
          <a:xfrm>
            <a:off x="297175" y="6363485"/>
            <a:ext cx="838200" cy="381000"/>
          </a:xfrm>
        </p:spPr>
        <p:txBody>
          <a:bodyPr/>
          <a:lstStyle>
            <a:lvl1pPr>
              <a:defRPr>
                <a:solidFill>
                  <a:schemeClr val="tx2"/>
                </a:solidFill>
              </a:defRPr>
            </a:lvl1pPr>
          </a:lstStyle>
          <a:p>
            <a:fld id="{51673D77-75BC-424E-BFFA-F0B1EFAD03D4}" type="slidenum">
              <a:rPr lang="en-US" smtClean="0"/>
              <a:t>‹#›</a:t>
            </a:fld>
            <a:endParaRPr lang="en-US"/>
          </a:p>
        </p:txBody>
      </p:sp>
    </p:spTree>
    <p:extLst>
      <p:ext uri="{BB962C8B-B14F-4D97-AF65-F5344CB8AC3E}">
        <p14:creationId xmlns:p14="http://schemas.microsoft.com/office/powerpoint/2010/main" val="270667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C3F4914-8BA0-4DE2-940A-7EBDFC4325F5}"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solidFill>
            <a:srgbClr val="B7DB57"/>
          </a:solidFill>
        </p:spPr>
        <p:txBody>
          <a:bodyPr/>
          <a:lstStyle>
            <a:lvl1pPr>
              <a:defRPr>
                <a:solidFill>
                  <a:srgbClr val="FFFFFF"/>
                </a:solidFill>
              </a:defRPr>
            </a:lvl1pPr>
          </a:lstStyle>
          <a:p>
            <a:fld id="{51673D77-75BC-424E-BFFA-F0B1EFAD03D4}"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C3F4914-8BA0-4DE2-940A-7EBDFC4325F5}" type="datetimeFigureOut">
              <a:rPr lang="en-US" smtClean="0"/>
              <a:t>9/22/2023</a:t>
            </a:fld>
            <a:endParaRPr lang="en-US" dirty="0"/>
          </a:p>
        </p:txBody>
      </p:sp>
      <p:sp>
        <p:nvSpPr>
          <p:cNvPr id="10" name="Slide Number Placeholder 9"/>
          <p:cNvSpPr>
            <a:spLocks noGrp="1"/>
          </p:cNvSpPr>
          <p:nvPr>
            <p:ph type="sldNum" sz="quarter" idx="16"/>
          </p:nvPr>
        </p:nvSpPr>
        <p:spPr/>
        <p:txBody>
          <a:bodyPr rtlCol="0"/>
          <a:lstStyle/>
          <a:p>
            <a:fld id="{51673D77-75BC-424E-BFFA-F0B1EFAD03D4}" type="slidenum">
              <a:rPr lang="en-US" smtClean="0"/>
              <a:t>‹#›</a:t>
            </a:fld>
            <a:endParaRPr lang="en-US"/>
          </a:p>
        </p:txBody>
      </p:sp>
      <p:sp>
        <p:nvSpPr>
          <p:cNvPr id="12" name="Footer Placeholder 11"/>
          <p:cNvSpPr>
            <a:spLocks noGrp="1"/>
          </p:cNvSpPr>
          <p:nvPr>
            <p:ph type="ftr" sz="quarter" idx="17"/>
          </p:nvPr>
        </p:nvSpPr>
        <p:spPr>
          <a:xfrm>
            <a:off x="1609725" y="6248206"/>
            <a:ext cx="4420958" cy="365125"/>
          </a:xfr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C3F4914-8BA0-4DE2-940A-7EBDFC4325F5}" type="datetimeFigureOut">
              <a:rPr lang="en-US" smtClean="0"/>
              <a:t>9/22/2023</a:t>
            </a:fld>
            <a:endParaRPr lang="en-US"/>
          </a:p>
        </p:txBody>
      </p:sp>
      <p:sp>
        <p:nvSpPr>
          <p:cNvPr id="12" name="Slide Number Placeholder 11"/>
          <p:cNvSpPr>
            <a:spLocks noGrp="1"/>
          </p:cNvSpPr>
          <p:nvPr>
            <p:ph type="sldNum" sz="quarter" idx="16"/>
          </p:nvPr>
        </p:nvSpPr>
        <p:spPr>
          <a:solidFill>
            <a:srgbClr val="B7DB57"/>
          </a:solidFill>
        </p:spPr>
        <p:txBody>
          <a:bodyPr rtlCol="0"/>
          <a:lstStyle/>
          <a:p>
            <a:fld id="{51673D77-75BC-424E-BFFA-F0B1EFAD03D4}"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C3F4914-8BA0-4DE2-940A-7EBDFC4325F5}"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1673D77-75BC-424E-BFFA-F0B1EFAD03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p:spPr>
        <p:txBody>
          <a:bodyPr/>
          <a:lstStyle/>
          <a:p>
            <a:fld id="{BC3F4914-8BA0-4DE2-940A-7EBDFC4325F5}" type="datetimeFigureOut">
              <a:rPr lang="en-US" smtClean="0"/>
              <a:t>9/22/2023</a:t>
            </a:fld>
            <a:endParaRPr lang="en-US"/>
          </a:p>
        </p:txBody>
      </p:sp>
      <p:sp>
        <p:nvSpPr>
          <p:cNvPr id="3" name="Footer Placeholder 2"/>
          <p:cNvSpPr>
            <a:spLocks noGrp="1"/>
          </p:cNvSpPr>
          <p:nvPr>
            <p:ph type="ftr" sz="quarter" idx="11"/>
          </p:nvPr>
        </p:nvSpPr>
        <p:spPr>
          <a:xfrm>
            <a:off x="2743199" y="6248206"/>
            <a:ext cx="4182833" cy="365125"/>
          </a:xfrm>
        </p:spPr>
        <p:txBody>
          <a:bodyPr/>
          <a:lstStyle/>
          <a:p>
            <a:endParaRPr lang="en-US" dirty="0"/>
          </a:p>
        </p:txBody>
      </p:sp>
      <p:sp>
        <p:nvSpPr>
          <p:cNvPr id="4" name="Slide Number Placeholder 3"/>
          <p:cNvSpPr>
            <a:spLocks noGrp="1"/>
          </p:cNvSpPr>
          <p:nvPr>
            <p:ph type="sldNum" sz="quarter" idx="12"/>
          </p:nvPr>
        </p:nvSpPr>
        <p:spPr>
          <a:xfrm>
            <a:off x="2097954" y="6232331"/>
            <a:ext cx="533400" cy="381000"/>
          </a:xfrm>
        </p:spPr>
        <p:txBody>
          <a:bodyPr/>
          <a:lstStyle>
            <a:lvl1pPr>
              <a:defRPr>
                <a:solidFill>
                  <a:schemeClr val="tx2"/>
                </a:solidFill>
              </a:defRPr>
            </a:lvl1pPr>
          </a:lstStyle>
          <a:p>
            <a:fld id="{51673D77-75BC-424E-BFFA-F0B1EFAD03D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C3F4914-8BA0-4DE2-940A-7EBDFC4325F5}"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1673D77-75BC-424E-BFFA-F0B1EFAD03D4}" type="slidenum">
              <a:rPr lang="en-US" smtClean="0"/>
              <a:t>‹#›</a:t>
            </a:fld>
            <a:endParaRPr lang="en-US"/>
          </a:p>
        </p:txBody>
      </p:sp>
      <p:sp>
        <p:nvSpPr>
          <p:cNvPr id="3" name="Text Placeholder 2"/>
          <p:cNvSpPr>
            <a:spLocks noGrp="1"/>
          </p:cNvSpPr>
          <p:nvPr>
            <p:ph type="body" idx="2"/>
          </p:nvPr>
        </p:nvSpPr>
        <p:spPr>
          <a:xfrm>
            <a:off x="609600" y="1752600"/>
            <a:ext cx="1600200" cy="4162425"/>
          </a:xfr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16242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BC3F4914-8BA0-4DE2-940A-7EBDFC4325F5}" type="datetimeFigureOut">
              <a:rPr lang="en-US" smtClean="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673D77-75BC-424E-BFFA-F0B1EFAD03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600200"/>
            <a:ext cx="8153400" cy="4293041"/>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C3F4914-8BA0-4DE2-940A-7EBDFC4325F5}" type="datetimeFigureOut">
              <a:rPr lang="en-US" smtClean="0"/>
              <a:t>9/22/2023</a:t>
            </a:fld>
            <a:endParaRPr lang="en-US"/>
          </a:p>
        </p:txBody>
      </p:sp>
      <p:sp>
        <p:nvSpPr>
          <p:cNvPr id="3" name="Footer Placeholder 2"/>
          <p:cNvSpPr>
            <a:spLocks noGrp="1"/>
          </p:cNvSpPr>
          <p:nvPr>
            <p:ph type="ftr" sz="quarter" idx="3"/>
          </p:nvPr>
        </p:nvSpPr>
        <p:spPr>
          <a:xfrm>
            <a:off x="1847849" y="6248206"/>
            <a:ext cx="418283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0A3E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1673D77-75BC-424E-BFFA-F0B1EFAD03D4}" type="slidenum">
              <a:rPr lang="en-US" smtClean="0"/>
              <a:t>‹#›</a:t>
            </a:fld>
            <a:endParaRPr lang="en-US" dirty="0"/>
          </a:p>
        </p:txBody>
      </p:sp>
      <p:sp>
        <p:nvSpPr>
          <p:cNvPr id="11" name="Rectangle 10"/>
          <p:cNvSpPr/>
          <p:nvPr userDrawn="1"/>
        </p:nvSpPr>
        <p:spPr>
          <a:xfrm>
            <a:off x="0" y="5997976"/>
            <a:ext cx="9143999" cy="90722"/>
          </a:xfrm>
          <a:prstGeom prst="rect">
            <a:avLst/>
          </a:prstGeom>
          <a:solidFill>
            <a:srgbClr val="00A3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6606" y="6119238"/>
            <a:ext cx="1685925" cy="623059"/>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62" r:id="rId3"/>
    <p:sldLayoutId id="2147483664" r:id="rId4"/>
    <p:sldLayoutId id="2147483665" r:id="rId5"/>
    <p:sldLayoutId id="2147483666" r:id="rId6"/>
    <p:sldLayoutId id="2147483667" r:id="rId7"/>
    <p:sldLayoutId id="2147483668" r:id="rId8"/>
    <p:sldLayoutId id="2147483670" r:id="rId9"/>
    <p:sldLayoutId id="2147483671" r:id="rId10"/>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rgbClr val="003E5A"/>
        </a:buClr>
        <a:buSzPct val="60000"/>
        <a:buFont typeface="Wingdings" panose="05000000000000000000" pitchFamily="2" charset="2"/>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003E5A"/>
        </a:buClr>
        <a:buSzPct val="70000"/>
        <a:buFont typeface="Wingdings" panose="05000000000000000000" pitchFamily="2"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003E5A"/>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003E5A"/>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003E5A"/>
        </a:buClr>
        <a:buSzPct val="65000"/>
        <a:buFont typeface="Wingdings" panose="05000000000000000000" pitchFamily="2" charset="2"/>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preventexpulsion.org/glossary/expulsions/" TargetMode="External"/><Relationship Id="rId2" Type="http://schemas.openxmlformats.org/officeDocument/2006/relationships/hyperlink" Target="https://preventexpulsion.org/glossary/suspension/" TargetMode="External"/><Relationship Id="rId1" Type="http://schemas.openxmlformats.org/officeDocument/2006/relationships/slideLayout" Target="../slideLayouts/slideLayout3.xml"/><Relationship Id="rId4" Type="http://schemas.openxmlformats.org/officeDocument/2006/relationships/hyperlink" Target="https://preventexpulsion.org/1g-provide-professional-development-and-ongoing-support-for-all-program-staff-on-culturally-responsive-practices-and-implicit-bia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414" y="2396359"/>
            <a:ext cx="7493876" cy="1032641"/>
          </a:xfrm>
        </p:spPr>
        <p:txBody>
          <a:bodyPr>
            <a:normAutofit/>
          </a:bodyPr>
          <a:lstStyle/>
          <a:p>
            <a:pPr algn="ctr"/>
            <a:br>
              <a:rPr lang="en-US" dirty="0"/>
            </a:br>
            <a:endParaRPr lang="en-US" dirty="0"/>
          </a:p>
        </p:txBody>
      </p:sp>
      <p:sp>
        <p:nvSpPr>
          <p:cNvPr id="3" name="Subtitle 2"/>
          <p:cNvSpPr>
            <a:spLocks noGrp="1"/>
          </p:cNvSpPr>
          <p:nvPr>
            <p:ph type="subTitle" idx="1"/>
          </p:nvPr>
        </p:nvSpPr>
        <p:spPr>
          <a:xfrm>
            <a:off x="929317" y="3429000"/>
            <a:ext cx="6469773" cy="2845676"/>
          </a:xfrm>
        </p:spPr>
        <p:txBody>
          <a:bodyPr>
            <a:noAutofit/>
          </a:bodyPr>
          <a:lstStyle/>
          <a:p>
            <a:pPr algn="ctr"/>
            <a:endParaRPr lang="en-US" sz="1000" dirty="0"/>
          </a:p>
        </p:txBody>
      </p:sp>
      <p:sp>
        <p:nvSpPr>
          <p:cNvPr id="4" name="TextBox 3">
            <a:extLst>
              <a:ext uri="{FF2B5EF4-FFF2-40B4-BE49-F238E27FC236}">
                <a16:creationId xmlns:a16="http://schemas.microsoft.com/office/drawing/2014/main" id="{F4554173-0D6C-4CBC-B027-27C169C22056}"/>
              </a:ext>
            </a:extLst>
          </p:cNvPr>
          <p:cNvSpPr txBox="1"/>
          <p:nvPr/>
        </p:nvSpPr>
        <p:spPr>
          <a:xfrm>
            <a:off x="1357631" y="6376313"/>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pic>
        <p:nvPicPr>
          <p:cNvPr id="5" name="Content Placeholder 4">
            <a:extLst>
              <a:ext uri="{FF2B5EF4-FFF2-40B4-BE49-F238E27FC236}">
                <a16:creationId xmlns:a16="http://schemas.microsoft.com/office/drawing/2014/main" id="{D762D779-0A31-6F9F-2222-DA38A41723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4904" y="1621053"/>
            <a:ext cx="2915976" cy="2915976"/>
          </a:xfrm>
          <a:prstGeom prst="rect">
            <a:avLst/>
          </a:prstGeom>
        </p:spPr>
      </p:pic>
      <p:pic>
        <p:nvPicPr>
          <p:cNvPr id="6" name="Picture 2">
            <a:extLst>
              <a:ext uri="{FF2B5EF4-FFF2-40B4-BE49-F238E27FC236}">
                <a16:creationId xmlns:a16="http://schemas.microsoft.com/office/drawing/2014/main" id="{B632D254-5A63-3186-CF1C-A201C4CD3702}"/>
              </a:ext>
            </a:extLst>
          </p:cNvPr>
          <p:cNvPicPr>
            <a:picLocks noChangeAspect="1" noChangeArrowheads="1"/>
          </p:cNvPicPr>
          <p:nvPr/>
        </p:nvPicPr>
        <p:blipFill>
          <a:blip r:embed="rId3" cstate="print"/>
          <a:srcRect/>
          <a:stretch>
            <a:fillRect/>
          </a:stretch>
        </p:blipFill>
        <p:spPr bwMode="auto">
          <a:xfrm>
            <a:off x="284595" y="4707588"/>
            <a:ext cx="2434108" cy="640080"/>
          </a:xfrm>
          <a:prstGeom prst="rect">
            <a:avLst/>
          </a:prstGeom>
          <a:noFill/>
          <a:ln w="9525">
            <a:noFill/>
            <a:miter lim="800000"/>
            <a:headEnd/>
            <a:tailEnd/>
          </a:ln>
          <a:effectLst/>
        </p:spPr>
      </p:pic>
      <p:pic>
        <p:nvPicPr>
          <p:cNvPr id="7" name="Picture 3" descr="C:\Users\Family\Downloads\SIU_stem_ed_rgb209-wht.png">
            <a:extLst>
              <a:ext uri="{FF2B5EF4-FFF2-40B4-BE49-F238E27FC236}">
                <a16:creationId xmlns:a16="http://schemas.microsoft.com/office/drawing/2014/main" id="{0E2E1CC5-A7FA-770C-7B83-35DED925C11E}"/>
              </a:ext>
            </a:extLst>
          </p:cNvPr>
          <p:cNvPicPr>
            <a:picLocks noChangeAspect="1" noChangeArrowheads="1"/>
          </p:cNvPicPr>
          <p:nvPr/>
        </p:nvPicPr>
        <p:blipFill>
          <a:blip r:embed="rId4" cstate="print"/>
          <a:srcRect/>
          <a:stretch>
            <a:fillRect/>
          </a:stretch>
        </p:blipFill>
        <p:spPr bwMode="auto">
          <a:xfrm>
            <a:off x="2933195" y="4794981"/>
            <a:ext cx="2139697" cy="548640"/>
          </a:xfrm>
          <a:prstGeom prst="rect">
            <a:avLst/>
          </a:prstGeom>
          <a:noFill/>
        </p:spPr>
      </p:pic>
      <p:pic>
        <p:nvPicPr>
          <p:cNvPr id="8" name="Picture 3" descr="A picture containing text, tableware, plate, dishware&#10;&#10;Description automatically generated">
            <a:extLst>
              <a:ext uri="{FF2B5EF4-FFF2-40B4-BE49-F238E27FC236}">
                <a16:creationId xmlns:a16="http://schemas.microsoft.com/office/drawing/2014/main" id="{49AEAD22-DE7B-6C2E-BDC6-07FCB5C1D97D}"/>
              </a:ext>
            </a:extLst>
          </p:cNvPr>
          <p:cNvPicPr>
            <a:picLocks noChangeAspect="1"/>
          </p:cNvPicPr>
          <p:nvPr/>
        </p:nvPicPr>
        <p:blipFill>
          <a:blip r:embed="rId5"/>
          <a:stretch>
            <a:fillRect/>
          </a:stretch>
        </p:blipFill>
        <p:spPr>
          <a:xfrm>
            <a:off x="5353924" y="4759648"/>
            <a:ext cx="2724985" cy="552687"/>
          </a:xfrm>
          <a:prstGeom prst="rect">
            <a:avLst/>
          </a:prstGeom>
        </p:spPr>
      </p:pic>
    </p:spTree>
    <p:extLst>
      <p:ext uri="{BB962C8B-B14F-4D97-AF65-F5344CB8AC3E}">
        <p14:creationId xmlns:p14="http://schemas.microsoft.com/office/powerpoint/2010/main" val="3892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FC33-66E0-CD4C-9CC0-2D35FF6D65ED}"/>
              </a:ext>
            </a:extLst>
          </p:cNvPr>
          <p:cNvSpPr>
            <a:spLocks noGrp="1"/>
          </p:cNvSpPr>
          <p:nvPr>
            <p:ph type="title"/>
          </p:nvPr>
        </p:nvSpPr>
        <p:spPr/>
        <p:txBody>
          <a:bodyPr/>
          <a:lstStyle/>
          <a:p>
            <a:r>
              <a:rPr lang="en-US" dirty="0"/>
              <a:t>Community collaboration</a:t>
            </a:r>
          </a:p>
        </p:txBody>
      </p:sp>
      <p:sp>
        <p:nvSpPr>
          <p:cNvPr id="3" name="Content Placeholder 2">
            <a:extLst>
              <a:ext uri="{FF2B5EF4-FFF2-40B4-BE49-F238E27FC236}">
                <a16:creationId xmlns:a16="http://schemas.microsoft.com/office/drawing/2014/main" id="{C9C0E62A-D564-6652-70BA-060B431CE24C}"/>
              </a:ext>
            </a:extLst>
          </p:cNvPr>
          <p:cNvSpPr>
            <a:spLocks noGrp="1"/>
          </p:cNvSpPr>
          <p:nvPr>
            <p:ph sz="quarter" idx="1"/>
          </p:nvPr>
        </p:nvSpPr>
        <p:spPr/>
        <p:txBody>
          <a:bodyPr>
            <a:normAutofit lnSpcReduction="10000"/>
          </a:bodyPr>
          <a:lstStyle/>
          <a:p>
            <a:r>
              <a:rPr lang="en-US" dirty="0"/>
              <a:t>Awareness of community programs, organizations and resources and their scope, expectations, and outcomes for families; may be at odds with staff (familiarity/understanding, experiences)</a:t>
            </a:r>
          </a:p>
          <a:p>
            <a:r>
              <a:rPr lang="en-US" dirty="0"/>
              <a:t>Outreach to community leaders to work together for students and their families in culturally responsive ways</a:t>
            </a:r>
          </a:p>
          <a:p>
            <a:r>
              <a:rPr lang="en-US" dirty="0"/>
              <a:t>Need for leadership and capacity building for </a:t>
            </a:r>
            <a:br>
              <a:rPr lang="en-US" dirty="0"/>
            </a:br>
            <a:r>
              <a:rPr lang="en-US" dirty="0"/>
              <a:t>all involved as well as ongoing evaluation efforts </a:t>
            </a:r>
            <a:br>
              <a:rPr lang="en-US" dirty="0"/>
            </a:br>
            <a:r>
              <a:rPr lang="en-US" dirty="0"/>
              <a:t>to improve understanding and actions</a:t>
            </a:r>
          </a:p>
          <a:p>
            <a:endParaRPr lang="en-US" dirty="0"/>
          </a:p>
        </p:txBody>
      </p:sp>
    </p:spTree>
    <p:extLst>
      <p:ext uri="{BB962C8B-B14F-4D97-AF65-F5344CB8AC3E}">
        <p14:creationId xmlns:p14="http://schemas.microsoft.com/office/powerpoint/2010/main" val="571032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FC33-66E0-CD4C-9CC0-2D35FF6D65ED}"/>
              </a:ext>
            </a:extLst>
          </p:cNvPr>
          <p:cNvSpPr>
            <a:spLocks noGrp="1"/>
          </p:cNvSpPr>
          <p:nvPr>
            <p:ph type="title"/>
          </p:nvPr>
        </p:nvSpPr>
        <p:spPr/>
        <p:txBody>
          <a:bodyPr>
            <a:normAutofit fontScale="90000"/>
          </a:bodyPr>
          <a:lstStyle/>
          <a:p>
            <a:r>
              <a:rPr lang="en-US" dirty="0"/>
              <a:t>Community collaboration continued</a:t>
            </a:r>
          </a:p>
        </p:txBody>
      </p:sp>
      <p:sp>
        <p:nvSpPr>
          <p:cNvPr id="3" name="Content Placeholder 2">
            <a:extLst>
              <a:ext uri="{FF2B5EF4-FFF2-40B4-BE49-F238E27FC236}">
                <a16:creationId xmlns:a16="http://schemas.microsoft.com/office/drawing/2014/main" id="{C9C0E62A-D564-6652-70BA-060B431CE24C}"/>
              </a:ext>
            </a:extLst>
          </p:cNvPr>
          <p:cNvSpPr>
            <a:spLocks noGrp="1"/>
          </p:cNvSpPr>
          <p:nvPr>
            <p:ph sz="quarter" idx="1"/>
          </p:nvPr>
        </p:nvSpPr>
        <p:spPr>
          <a:xfrm>
            <a:off x="483476" y="1600200"/>
            <a:ext cx="8282572" cy="4495800"/>
          </a:xfrm>
        </p:spPr>
        <p:txBody>
          <a:bodyPr>
            <a:normAutofit fontScale="92500" lnSpcReduction="10000"/>
          </a:bodyPr>
          <a:lstStyle/>
          <a:p>
            <a:r>
              <a:rPr lang="en-US" dirty="0"/>
              <a:t>Community should extend beyond neighborhoods where students' homes and schools are located but also any neighborhoods and affiliations that influence their learning and development. </a:t>
            </a:r>
          </a:p>
          <a:p>
            <a:r>
              <a:rPr lang="en-US" dirty="0"/>
              <a:t>Community is more than low or high social or economic status. Focus on strengths and talents </a:t>
            </a:r>
            <a:br>
              <a:rPr lang="en-US" dirty="0"/>
            </a:br>
            <a:r>
              <a:rPr lang="en-US" dirty="0"/>
              <a:t>to support students, families, and schools.</a:t>
            </a:r>
          </a:p>
          <a:p>
            <a:r>
              <a:rPr lang="en-US" b="1" dirty="0"/>
              <a:t>Awareness of community context can assist school professionals to conduct an FBA and in the BIP process</a:t>
            </a:r>
          </a:p>
          <a:p>
            <a:pPr marL="0" indent="0">
              <a:buNone/>
            </a:pPr>
            <a:endParaRPr lang="en-US" sz="1200" b="0" i="0" dirty="0">
              <a:solidFill>
                <a:srgbClr val="222222"/>
              </a:solidFill>
              <a:effectLst/>
              <a:latin typeface="Arial" panose="020B0604020202020204" pitchFamily="34" charset="0"/>
            </a:endParaRPr>
          </a:p>
          <a:p>
            <a:pPr marL="0" indent="0">
              <a:buNone/>
            </a:pPr>
            <a:r>
              <a:rPr lang="en-US" sz="2000" b="0" i="0" dirty="0" err="1">
                <a:solidFill>
                  <a:srgbClr val="222222"/>
                </a:solidFill>
                <a:effectLst/>
                <a:latin typeface="Arial" panose="020B0604020202020204" pitchFamily="34" charset="0"/>
              </a:rPr>
              <a:t>Brion</a:t>
            </a:r>
            <a:r>
              <a:rPr lang="en-US" sz="2000" b="0" i="0" dirty="0">
                <a:solidFill>
                  <a:srgbClr val="222222"/>
                </a:solidFill>
                <a:effectLst/>
                <a:latin typeface="Arial" panose="020B0604020202020204" pitchFamily="34" charset="0"/>
              </a:rPr>
              <a:t>, C. (2020). Implicit bias: An unconscious barrier to family engagement. </a:t>
            </a:r>
            <a:r>
              <a:rPr lang="en-US" sz="2000" b="0" i="1" dirty="0">
                <a:solidFill>
                  <a:srgbClr val="222222"/>
                </a:solidFill>
                <a:effectLst/>
                <a:latin typeface="Arial" panose="020B0604020202020204" pitchFamily="34" charset="0"/>
              </a:rPr>
              <a:t>Journal of Interdisciplinary Education</a:t>
            </a:r>
            <a:r>
              <a:rPr lang="en-US" sz="2000" b="0" i="0" dirty="0">
                <a:solidFill>
                  <a:srgbClr val="222222"/>
                </a:solidFill>
                <a:effectLst/>
                <a:latin typeface="Arial" panose="020B0604020202020204" pitchFamily="34" charset="0"/>
              </a:rPr>
              <a:t>, </a:t>
            </a:r>
            <a:r>
              <a:rPr lang="en-US" sz="2000" b="0" i="1" dirty="0">
                <a:solidFill>
                  <a:srgbClr val="222222"/>
                </a:solidFill>
                <a:effectLst/>
                <a:latin typeface="Arial" panose="020B0604020202020204" pitchFamily="34" charset="0"/>
              </a:rPr>
              <a:t>16</a:t>
            </a:r>
            <a:r>
              <a:rPr lang="en-US" sz="2000" b="0" i="0" dirty="0">
                <a:solidFill>
                  <a:srgbClr val="222222"/>
                </a:solidFill>
                <a:effectLst/>
                <a:latin typeface="Arial" panose="020B0604020202020204" pitchFamily="34" charset="0"/>
              </a:rPr>
              <a:t>(1). </a:t>
            </a:r>
            <a:endParaRPr lang="en-US" sz="2000" dirty="0"/>
          </a:p>
        </p:txBody>
      </p:sp>
    </p:spTree>
    <p:extLst>
      <p:ext uri="{BB962C8B-B14F-4D97-AF65-F5344CB8AC3E}">
        <p14:creationId xmlns:p14="http://schemas.microsoft.com/office/powerpoint/2010/main" val="2564142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DBE5-BF85-9D3A-1B11-5952746E75AB}"/>
              </a:ext>
            </a:extLst>
          </p:cNvPr>
          <p:cNvSpPr>
            <a:spLocks noGrp="1"/>
          </p:cNvSpPr>
          <p:nvPr>
            <p:ph type="title"/>
          </p:nvPr>
        </p:nvSpPr>
        <p:spPr/>
        <p:txBody>
          <a:bodyPr vert="horz" lIns="91440" tIns="45720" rIns="91440" bIns="45720" anchor="ctr">
            <a:normAutofit/>
          </a:bodyPr>
          <a:lstStyle/>
          <a:p>
            <a:pPr algn="ctr"/>
            <a:r>
              <a:rPr lang="en-US" dirty="0"/>
              <a:t>Poll #2: Community collaboration </a:t>
            </a:r>
            <a:endParaRPr lang="en-US">
              <a:cs typeface="Calibri"/>
            </a:endParaRPr>
          </a:p>
        </p:txBody>
      </p:sp>
      <p:sp>
        <p:nvSpPr>
          <p:cNvPr id="3" name="Content Placeholder 2">
            <a:extLst>
              <a:ext uri="{FF2B5EF4-FFF2-40B4-BE49-F238E27FC236}">
                <a16:creationId xmlns:a16="http://schemas.microsoft.com/office/drawing/2014/main" id="{BD1F0254-FC79-5369-0C3C-ACA99C85EC47}"/>
              </a:ext>
            </a:extLst>
          </p:cNvPr>
          <p:cNvSpPr>
            <a:spLocks noGrp="1"/>
          </p:cNvSpPr>
          <p:nvPr>
            <p:ph sz="quarter" idx="1"/>
          </p:nvPr>
        </p:nvSpPr>
        <p:spPr>
          <a:xfrm>
            <a:off x="612648" y="1600200"/>
            <a:ext cx="8279104" cy="4495800"/>
          </a:xfrm>
        </p:spPr>
        <p:txBody>
          <a:bodyPr vert="horz" lIns="91440" tIns="45720" rIns="91440" bIns="45720" anchor="t">
            <a:normAutofit/>
          </a:bodyPr>
          <a:lstStyle/>
          <a:p>
            <a:pPr marL="0" indent="0">
              <a:buNone/>
            </a:pPr>
            <a:r>
              <a:rPr lang="en-US" dirty="0"/>
              <a:t>What does community collaboration mean to YOU?</a:t>
            </a:r>
          </a:p>
          <a:p>
            <a:pPr marL="514350" indent="-514350">
              <a:buAutoNum type="arabicPeriod"/>
            </a:pPr>
            <a:r>
              <a:rPr lang="en-US" dirty="0"/>
              <a:t>Learn about history and context</a:t>
            </a:r>
            <a:endParaRPr lang="en-US" dirty="0">
              <a:cs typeface="Calibri"/>
            </a:endParaRPr>
          </a:p>
          <a:p>
            <a:pPr marL="514350" indent="-514350">
              <a:buAutoNum type="arabicPeriod"/>
            </a:pPr>
            <a:r>
              <a:rPr lang="en-US" dirty="0"/>
              <a:t>Delve into culture and traditions (formal/informal)</a:t>
            </a:r>
            <a:endParaRPr lang="en-US" dirty="0">
              <a:cs typeface="Calibri"/>
            </a:endParaRPr>
          </a:p>
          <a:p>
            <a:pPr marL="514350" indent="-514350">
              <a:buAutoNum type="arabicPeriod"/>
            </a:pPr>
            <a:r>
              <a:rPr lang="en-US" dirty="0"/>
              <a:t>Address disparities rather than make comparisons</a:t>
            </a:r>
            <a:endParaRPr lang="en-US" dirty="0">
              <a:cs typeface="Calibri"/>
            </a:endParaRPr>
          </a:p>
          <a:p>
            <a:pPr marL="514350" indent="-514350">
              <a:buAutoNum type="arabicPeriod"/>
            </a:pPr>
            <a:r>
              <a:rPr lang="en-US" dirty="0"/>
              <a:t>Perspective of learning rather than assuming</a:t>
            </a:r>
            <a:endParaRPr lang="en-US" dirty="0">
              <a:cs typeface="Calibri"/>
            </a:endParaRPr>
          </a:p>
          <a:p>
            <a:pPr marL="514350" indent="-514350">
              <a:buAutoNum type="arabicPeriod"/>
            </a:pPr>
            <a:r>
              <a:rPr lang="en-US" dirty="0"/>
              <a:t>Focus on commonalities rather than differences</a:t>
            </a:r>
            <a:endParaRPr lang="en-US" dirty="0">
              <a:cs typeface="Calibri"/>
            </a:endParaRPr>
          </a:p>
        </p:txBody>
      </p:sp>
    </p:spTree>
    <p:extLst>
      <p:ext uri="{BB962C8B-B14F-4D97-AF65-F5344CB8AC3E}">
        <p14:creationId xmlns:p14="http://schemas.microsoft.com/office/powerpoint/2010/main" val="333525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201D-4B66-8068-150C-997235C3B0BA}"/>
              </a:ext>
            </a:extLst>
          </p:cNvPr>
          <p:cNvSpPr>
            <a:spLocks noGrp="1"/>
          </p:cNvSpPr>
          <p:nvPr>
            <p:ph type="title"/>
          </p:nvPr>
        </p:nvSpPr>
        <p:spPr/>
        <p:txBody>
          <a:bodyPr/>
          <a:lstStyle/>
          <a:p>
            <a:r>
              <a:rPr lang="en-US" dirty="0"/>
              <a:t>Family collaboration</a:t>
            </a:r>
          </a:p>
        </p:txBody>
      </p:sp>
      <p:sp>
        <p:nvSpPr>
          <p:cNvPr id="3" name="Content Placeholder 2">
            <a:extLst>
              <a:ext uri="{FF2B5EF4-FFF2-40B4-BE49-F238E27FC236}">
                <a16:creationId xmlns:a16="http://schemas.microsoft.com/office/drawing/2014/main" id="{8AD3044E-CF3C-A9D8-E962-792D7B91FC69}"/>
              </a:ext>
            </a:extLst>
          </p:cNvPr>
          <p:cNvSpPr>
            <a:spLocks noGrp="1"/>
          </p:cNvSpPr>
          <p:nvPr>
            <p:ph sz="quarter" idx="1"/>
          </p:nvPr>
        </p:nvSpPr>
        <p:spPr>
          <a:xfrm>
            <a:off x="346841" y="1600200"/>
            <a:ext cx="8419207" cy="4495800"/>
          </a:xfrm>
        </p:spPr>
        <p:txBody>
          <a:bodyPr>
            <a:normAutofit/>
          </a:bodyPr>
          <a:lstStyle/>
          <a:p>
            <a:r>
              <a:rPr lang="en-US" dirty="0"/>
              <a:t>Meet families “where they are” </a:t>
            </a:r>
            <a:br>
              <a:rPr lang="en-US" dirty="0"/>
            </a:br>
            <a:r>
              <a:rPr lang="en-US" dirty="0"/>
              <a:t>to get to know “who they are”</a:t>
            </a:r>
          </a:p>
          <a:p>
            <a:r>
              <a:rPr lang="en-US" dirty="0"/>
              <a:t>Work with families to identify </a:t>
            </a:r>
            <a:br>
              <a:rPr lang="en-US" dirty="0"/>
            </a:br>
            <a:r>
              <a:rPr lang="en-US" dirty="0"/>
              <a:t>strengths; rather than a focus </a:t>
            </a:r>
            <a:br>
              <a:rPr lang="en-US" dirty="0"/>
            </a:br>
            <a:r>
              <a:rPr lang="en-US" dirty="0"/>
              <a:t>on needs and deficits</a:t>
            </a:r>
          </a:p>
          <a:p>
            <a:r>
              <a:rPr lang="en-US" dirty="0"/>
              <a:t>Learn about behavioral </a:t>
            </a:r>
            <a:br>
              <a:rPr lang="en-US" dirty="0"/>
            </a:br>
            <a:r>
              <a:rPr lang="en-US" dirty="0"/>
              <a:t>expectations within family </a:t>
            </a:r>
            <a:br>
              <a:rPr lang="en-US" dirty="0"/>
            </a:br>
            <a:r>
              <a:rPr lang="en-US" dirty="0"/>
              <a:t>context and at community level(s); </a:t>
            </a:r>
            <a:br>
              <a:rPr lang="en-US" dirty="0"/>
            </a:br>
            <a:r>
              <a:rPr lang="en-US" b="1" dirty="0"/>
              <a:t>can assist to conduct an FBA and in the BIP process</a:t>
            </a:r>
          </a:p>
          <a:p>
            <a:pPr marL="0" indent="0">
              <a:buNone/>
            </a:pPr>
            <a:endParaRPr lang="en-US" b="1" dirty="0"/>
          </a:p>
          <a:p>
            <a:pPr marL="0" indent="0">
              <a:buNone/>
            </a:pPr>
            <a:endParaRPr lang="en-US" dirty="0"/>
          </a:p>
        </p:txBody>
      </p:sp>
      <p:pic>
        <p:nvPicPr>
          <p:cNvPr id="4" name="Picture 3" descr="No photo description available.">
            <a:extLst>
              <a:ext uri="{FF2B5EF4-FFF2-40B4-BE49-F238E27FC236}">
                <a16:creationId xmlns:a16="http://schemas.microsoft.com/office/drawing/2014/main" id="{39D1A00D-06B6-A6DA-66EA-3ACADF3750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0852" y="2485751"/>
            <a:ext cx="3361411" cy="2285889"/>
          </a:xfrm>
          <a:prstGeom prst="rect">
            <a:avLst/>
          </a:prstGeom>
          <a:noFill/>
          <a:ln>
            <a:noFill/>
          </a:ln>
        </p:spPr>
      </p:pic>
    </p:spTree>
    <p:extLst>
      <p:ext uri="{BB962C8B-B14F-4D97-AF65-F5344CB8AC3E}">
        <p14:creationId xmlns:p14="http://schemas.microsoft.com/office/powerpoint/2010/main" val="308397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201D-4B66-8068-150C-997235C3B0BA}"/>
              </a:ext>
            </a:extLst>
          </p:cNvPr>
          <p:cNvSpPr>
            <a:spLocks noGrp="1"/>
          </p:cNvSpPr>
          <p:nvPr>
            <p:ph type="title"/>
          </p:nvPr>
        </p:nvSpPr>
        <p:spPr/>
        <p:txBody>
          <a:bodyPr/>
          <a:lstStyle/>
          <a:p>
            <a:r>
              <a:rPr lang="en-US" dirty="0"/>
              <a:t>Family collaboration continued</a:t>
            </a:r>
          </a:p>
        </p:txBody>
      </p:sp>
      <p:sp>
        <p:nvSpPr>
          <p:cNvPr id="3" name="Content Placeholder 2">
            <a:extLst>
              <a:ext uri="{FF2B5EF4-FFF2-40B4-BE49-F238E27FC236}">
                <a16:creationId xmlns:a16="http://schemas.microsoft.com/office/drawing/2014/main" id="{8AD3044E-CF3C-A9D8-E962-792D7B91FC69}"/>
              </a:ext>
            </a:extLst>
          </p:cNvPr>
          <p:cNvSpPr>
            <a:spLocks noGrp="1"/>
          </p:cNvSpPr>
          <p:nvPr>
            <p:ph sz="quarter" idx="1"/>
          </p:nvPr>
        </p:nvSpPr>
        <p:spPr>
          <a:xfrm>
            <a:off x="472966" y="1600200"/>
            <a:ext cx="8293082" cy="4495800"/>
          </a:xfrm>
        </p:spPr>
        <p:txBody>
          <a:bodyPr>
            <a:normAutofit/>
          </a:bodyPr>
          <a:lstStyle/>
          <a:p>
            <a:r>
              <a:rPr lang="en-US" dirty="0"/>
              <a:t>Strive for partnerships</a:t>
            </a:r>
          </a:p>
          <a:p>
            <a:r>
              <a:rPr lang="en-US" dirty="0"/>
              <a:t>Learn about values and priorities</a:t>
            </a:r>
          </a:p>
          <a:p>
            <a:r>
              <a:rPr lang="en-US" dirty="0"/>
              <a:t>Learn about information and support needs</a:t>
            </a:r>
          </a:p>
          <a:p>
            <a:r>
              <a:rPr lang="en-US" dirty="0"/>
              <a:t>Work together for valued</a:t>
            </a:r>
            <a:br>
              <a:rPr lang="en-US" dirty="0"/>
            </a:br>
            <a:r>
              <a:rPr lang="en-US" dirty="0"/>
              <a:t>student outcomes</a:t>
            </a:r>
          </a:p>
          <a:p>
            <a:pPr marL="0" indent="0">
              <a:buNone/>
            </a:pPr>
            <a:endParaRPr lang="en-US" sz="1200" dirty="0"/>
          </a:p>
          <a:p>
            <a:pPr marL="0" indent="0">
              <a:buNone/>
            </a:pPr>
            <a:r>
              <a:rPr lang="en-US" sz="2000" dirty="0"/>
              <a:t>Pacino, M. A., &amp; Warren, S. R. (2023). (Eds)</a:t>
            </a:r>
            <a:br>
              <a:rPr lang="en-US" sz="2000" dirty="0"/>
            </a:br>
            <a:r>
              <a:rPr lang="en-US" sz="2000" i="1" dirty="0"/>
              <a:t>Building culturally responsive relationships </a:t>
            </a:r>
            <a:br>
              <a:rPr lang="en-US" sz="2000" i="1" dirty="0"/>
            </a:br>
            <a:r>
              <a:rPr lang="en-US" sz="2000" i="1" dirty="0"/>
              <a:t>among schools, families, and communities</a:t>
            </a:r>
            <a:r>
              <a:rPr lang="en-US" sz="2000" dirty="0"/>
              <a:t>. </a:t>
            </a:r>
            <a:br>
              <a:rPr lang="en-US" sz="2000" dirty="0"/>
            </a:br>
            <a:r>
              <a:rPr lang="en-US" sz="2000" dirty="0"/>
              <a:t>Teachers College Press. New York, NY. </a:t>
            </a:r>
          </a:p>
          <a:p>
            <a:endParaRPr lang="en-US" dirty="0"/>
          </a:p>
        </p:txBody>
      </p:sp>
      <p:pic>
        <p:nvPicPr>
          <p:cNvPr id="4" name="Picture 3" descr="No photo description available.">
            <a:extLst>
              <a:ext uri="{FF2B5EF4-FFF2-40B4-BE49-F238E27FC236}">
                <a16:creationId xmlns:a16="http://schemas.microsoft.com/office/drawing/2014/main" id="{CF238C4B-3F69-5539-F723-E028486728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1901" y="3345366"/>
            <a:ext cx="3294147" cy="2470969"/>
          </a:xfrm>
          <a:prstGeom prst="rect">
            <a:avLst/>
          </a:prstGeom>
          <a:noFill/>
          <a:ln>
            <a:noFill/>
          </a:ln>
        </p:spPr>
      </p:pic>
    </p:spTree>
    <p:extLst>
      <p:ext uri="{BB962C8B-B14F-4D97-AF65-F5344CB8AC3E}">
        <p14:creationId xmlns:p14="http://schemas.microsoft.com/office/powerpoint/2010/main" val="22859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2C86-C27E-04EF-7A6D-2BB1A39ECF53}"/>
              </a:ext>
            </a:extLst>
          </p:cNvPr>
          <p:cNvSpPr>
            <a:spLocks noGrp="1"/>
          </p:cNvSpPr>
          <p:nvPr>
            <p:ph type="title"/>
          </p:nvPr>
        </p:nvSpPr>
        <p:spPr/>
        <p:txBody>
          <a:bodyPr>
            <a:normAutofit/>
          </a:bodyPr>
          <a:lstStyle/>
          <a:p>
            <a:r>
              <a:rPr lang="en-US" sz="3800" dirty="0"/>
              <a:t>Bronfenbrenner’s ecological framework</a:t>
            </a:r>
          </a:p>
        </p:txBody>
      </p:sp>
      <p:pic>
        <p:nvPicPr>
          <p:cNvPr id="2052" name="Picture 4" descr="The COVID-19 Pandemic: What Has Been Difficult for Children and How They  Are Adapting to Change – Growing Minds Blog">
            <a:extLst>
              <a:ext uri="{FF2B5EF4-FFF2-40B4-BE49-F238E27FC236}">
                <a16:creationId xmlns:a16="http://schemas.microsoft.com/office/drawing/2014/main" id="{E01E7859-BD65-A804-D4D3-4E8F002E2CD0}"/>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94985" y="1657295"/>
            <a:ext cx="5720575" cy="420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112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8BB4-1082-1D66-DE4C-50690E6E38C7}"/>
              </a:ext>
            </a:extLst>
          </p:cNvPr>
          <p:cNvSpPr>
            <a:spLocks noGrp="1"/>
          </p:cNvSpPr>
          <p:nvPr>
            <p:ph type="title"/>
          </p:nvPr>
        </p:nvSpPr>
        <p:spPr/>
        <p:txBody>
          <a:bodyPr/>
          <a:lstStyle/>
          <a:p>
            <a:r>
              <a:rPr lang="en-US" dirty="0"/>
              <a:t>Levels of the framework</a:t>
            </a:r>
          </a:p>
        </p:txBody>
      </p:sp>
      <p:sp>
        <p:nvSpPr>
          <p:cNvPr id="3" name="Content Placeholder 2">
            <a:extLst>
              <a:ext uri="{FF2B5EF4-FFF2-40B4-BE49-F238E27FC236}">
                <a16:creationId xmlns:a16="http://schemas.microsoft.com/office/drawing/2014/main" id="{590CE947-B033-CED4-C971-1CB5FF04F4C6}"/>
              </a:ext>
            </a:extLst>
          </p:cNvPr>
          <p:cNvSpPr>
            <a:spLocks noGrp="1"/>
          </p:cNvSpPr>
          <p:nvPr>
            <p:ph sz="quarter" idx="1"/>
          </p:nvPr>
        </p:nvSpPr>
        <p:spPr>
          <a:xfrm>
            <a:off x="472966" y="1600200"/>
            <a:ext cx="8293082" cy="4495800"/>
          </a:xfrm>
        </p:spPr>
        <p:txBody>
          <a:bodyPr/>
          <a:lstStyle/>
          <a:p>
            <a:pPr marL="0" indent="0">
              <a:buNone/>
            </a:pPr>
            <a:r>
              <a:rPr lang="en-US" dirty="0"/>
              <a:t>All levels require interaction and impact collaboration</a:t>
            </a:r>
          </a:p>
          <a:p>
            <a:r>
              <a:rPr lang="en-US" dirty="0"/>
              <a:t>Microsystem focuses on the student’s context</a:t>
            </a:r>
          </a:p>
          <a:p>
            <a:r>
              <a:rPr lang="en-US" dirty="0"/>
              <a:t>Mesosystem focuses on communication</a:t>
            </a:r>
          </a:p>
          <a:p>
            <a:r>
              <a:rPr lang="en-US" dirty="0" err="1"/>
              <a:t>Exosystem</a:t>
            </a:r>
            <a:r>
              <a:rPr lang="en-US" dirty="0"/>
              <a:t> focuses on outside influences</a:t>
            </a:r>
          </a:p>
          <a:p>
            <a:r>
              <a:rPr lang="en-US" dirty="0"/>
              <a:t>Macrosystem focuses on societal context</a:t>
            </a:r>
          </a:p>
          <a:p>
            <a:r>
              <a:rPr lang="en-US" dirty="0"/>
              <a:t>Chronosystem focuses on passage of time</a:t>
            </a:r>
          </a:p>
        </p:txBody>
      </p:sp>
    </p:spTree>
    <p:extLst>
      <p:ext uri="{BB962C8B-B14F-4D97-AF65-F5344CB8AC3E}">
        <p14:creationId xmlns:p14="http://schemas.microsoft.com/office/powerpoint/2010/main" val="1668299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A7FD-3ABB-5ADD-0F65-29F46C47ABC7}"/>
              </a:ext>
            </a:extLst>
          </p:cNvPr>
          <p:cNvSpPr>
            <a:spLocks noGrp="1"/>
          </p:cNvSpPr>
          <p:nvPr>
            <p:ph type="title"/>
          </p:nvPr>
        </p:nvSpPr>
        <p:spPr/>
        <p:txBody>
          <a:bodyPr/>
          <a:lstStyle/>
          <a:p>
            <a:r>
              <a:rPr lang="en-US" dirty="0"/>
              <a:t>Strategies for collaboration</a:t>
            </a:r>
          </a:p>
        </p:txBody>
      </p:sp>
      <p:sp>
        <p:nvSpPr>
          <p:cNvPr id="3" name="Content Placeholder 2">
            <a:extLst>
              <a:ext uri="{FF2B5EF4-FFF2-40B4-BE49-F238E27FC236}">
                <a16:creationId xmlns:a16="http://schemas.microsoft.com/office/drawing/2014/main" id="{0E6D7139-2028-6A25-B0FD-6972D4F4E79F}"/>
              </a:ext>
            </a:extLst>
          </p:cNvPr>
          <p:cNvSpPr>
            <a:spLocks noGrp="1"/>
          </p:cNvSpPr>
          <p:nvPr>
            <p:ph sz="quarter" idx="1"/>
          </p:nvPr>
        </p:nvSpPr>
        <p:spPr/>
        <p:txBody>
          <a:bodyPr>
            <a:normAutofit lnSpcReduction="10000"/>
          </a:bodyPr>
          <a:lstStyle/>
          <a:p>
            <a:r>
              <a:rPr lang="en-US" dirty="0"/>
              <a:t>Encourage and facilitate opportunities to interact with individuals and groups from other races, cultures, ethnicities, ages, socioeconomic statuses, sexual identities, religions, genders, and abilities.</a:t>
            </a:r>
          </a:p>
          <a:p>
            <a:r>
              <a:rPr lang="en-US" dirty="0"/>
              <a:t>Raise awareness of biases along with ways to replace and reframe through open-mindedness, knowledge, and interactions </a:t>
            </a:r>
          </a:p>
          <a:p>
            <a:r>
              <a:rPr lang="en-US" dirty="0"/>
              <a:t>Identify training / professional development needs and collaboratively plan to address them in an ongoing manner and invite feedback / evaluation</a:t>
            </a:r>
          </a:p>
        </p:txBody>
      </p:sp>
    </p:spTree>
    <p:extLst>
      <p:ext uri="{BB962C8B-B14F-4D97-AF65-F5344CB8AC3E}">
        <p14:creationId xmlns:p14="http://schemas.microsoft.com/office/powerpoint/2010/main" val="2482750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8E49-1FFE-C5B1-6476-23A0D6E3FF73}"/>
              </a:ext>
            </a:extLst>
          </p:cNvPr>
          <p:cNvSpPr>
            <a:spLocks noGrp="1"/>
          </p:cNvSpPr>
          <p:nvPr>
            <p:ph type="title"/>
          </p:nvPr>
        </p:nvSpPr>
        <p:spPr/>
        <p:txBody>
          <a:bodyPr>
            <a:normAutofit fontScale="90000"/>
          </a:bodyPr>
          <a:lstStyle/>
          <a:p>
            <a:r>
              <a:rPr lang="en-US" dirty="0"/>
              <a:t>Strategies for collaboration continued</a:t>
            </a:r>
          </a:p>
        </p:txBody>
      </p:sp>
      <p:sp>
        <p:nvSpPr>
          <p:cNvPr id="3" name="Content Placeholder 2">
            <a:extLst>
              <a:ext uri="{FF2B5EF4-FFF2-40B4-BE49-F238E27FC236}">
                <a16:creationId xmlns:a16="http://schemas.microsoft.com/office/drawing/2014/main" id="{1B9B671D-2A9B-6BAE-005E-C6ED740FA3E9}"/>
              </a:ext>
            </a:extLst>
          </p:cNvPr>
          <p:cNvSpPr>
            <a:spLocks noGrp="1"/>
          </p:cNvSpPr>
          <p:nvPr>
            <p:ph sz="quarter" idx="1"/>
          </p:nvPr>
        </p:nvSpPr>
        <p:spPr>
          <a:xfrm>
            <a:off x="325821" y="1600200"/>
            <a:ext cx="8618482" cy="4495800"/>
          </a:xfrm>
        </p:spPr>
        <p:txBody>
          <a:bodyPr/>
          <a:lstStyle/>
          <a:p>
            <a:r>
              <a:rPr lang="en-US" dirty="0"/>
              <a:t>Keep up to date as staff members change, new programs are available, new groups in community etc. </a:t>
            </a:r>
          </a:p>
          <a:p>
            <a:r>
              <a:rPr lang="en-US" dirty="0"/>
              <a:t>Continue to self-evaluate and work with others </a:t>
            </a:r>
            <a:br>
              <a:rPr lang="en-US" dirty="0"/>
            </a:br>
            <a:r>
              <a:rPr lang="en-US" dirty="0"/>
              <a:t>to make changes related to implicit bias and behavioral expectations especially to </a:t>
            </a:r>
            <a:r>
              <a:rPr lang="en-US" b="1" dirty="0"/>
              <a:t>conduct </a:t>
            </a:r>
            <a:br>
              <a:rPr lang="en-US" b="1" dirty="0"/>
            </a:br>
            <a:r>
              <a:rPr lang="en-US" b="1" dirty="0"/>
              <a:t>an FBA and in the BIP process</a:t>
            </a:r>
          </a:p>
          <a:p>
            <a:r>
              <a:rPr lang="en-US" dirty="0">
                <a:solidFill>
                  <a:schemeClr val="accent1"/>
                </a:solidFill>
              </a:rPr>
              <a:t>Be intentional about collaboration</a:t>
            </a:r>
          </a:p>
        </p:txBody>
      </p:sp>
      <p:pic>
        <p:nvPicPr>
          <p:cNvPr id="4" name="Picture 3" descr="The Difference Between A Community And A Neighborhood | Summer Lake">
            <a:extLst>
              <a:ext uri="{FF2B5EF4-FFF2-40B4-BE49-F238E27FC236}">
                <a16:creationId xmlns:a16="http://schemas.microsoft.com/office/drawing/2014/main" id="{5FFAA908-A8D1-752E-5E74-2A6175ED50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4676" y="4389762"/>
            <a:ext cx="2795752" cy="1505681"/>
          </a:xfrm>
          <a:prstGeom prst="rect">
            <a:avLst/>
          </a:prstGeom>
          <a:noFill/>
          <a:ln>
            <a:noFill/>
          </a:ln>
        </p:spPr>
      </p:pic>
    </p:spTree>
    <p:extLst>
      <p:ext uri="{BB962C8B-B14F-4D97-AF65-F5344CB8AC3E}">
        <p14:creationId xmlns:p14="http://schemas.microsoft.com/office/powerpoint/2010/main" val="1050155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0635-FFB2-EE0C-FB03-F2C393661480}"/>
              </a:ext>
            </a:extLst>
          </p:cNvPr>
          <p:cNvSpPr>
            <a:spLocks noGrp="1"/>
          </p:cNvSpPr>
          <p:nvPr>
            <p:ph type="title"/>
          </p:nvPr>
        </p:nvSpPr>
        <p:spPr/>
        <p:txBody>
          <a:bodyPr vert="horz" lIns="91440" tIns="45720" rIns="91440" bIns="45720" anchor="ctr">
            <a:noAutofit/>
          </a:bodyPr>
          <a:lstStyle/>
          <a:p>
            <a:r>
              <a:rPr lang="en-US" sz="3200" dirty="0"/>
              <a:t>Poll #3: How likely are you to implement one </a:t>
            </a:r>
            <a:br>
              <a:rPr lang="en-US" sz="3200" dirty="0"/>
            </a:br>
            <a:r>
              <a:rPr lang="en-US" sz="3200" dirty="0"/>
              <a:t>or more of the strategies for collaboration?</a:t>
            </a:r>
          </a:p>
        </p:txBody>
      </p:sp>
      <p:sp>
        <p:nvSpPr>
          <p:cNvPr id="3" name="Content Placeholder 2">
            <a:extLst>
              <a:ext uri="{FF2B5EF4-FFF2-40B4-BE49-F238E27FC236}">
                <a16:creationId xmlns:a16="http://schemas.microsoft.com/office/drawing/2014/main" id="{C8F011D0-6A1F-67E1-C795-CE95585DDA73}"/>
              </a:ext>
            </a:extLst>
          </p:cNvPr>
          <p:cNvSpPr>
            <a:spLocks noGrp="1"/>
          </p:cNvSpPr>
          <p:nvPr>
            <p:ph sz="quarter" idx="1"/>
          </p:nvPr>
        </p:nvSpPr>
        <p:spPr/>
        <p:txBody>
          <a:bodyPr>
            <a:normAutofit/>
          </a:bodyPr>
          <a:lstStyle/>
          <a:p>
            <a:pPr marL="0" indent="0">
              <a:buNone/>
            </a:pPr>
            <a:r>
              <a:rPr lang="en-US" sz="2800" dirty="0">
                <a:effectLst/>
              </a:rPr>
              <a:t>1. Not likely</a:t>
            </a:r>
          </a:p>
          <a:p>
            <a:pPr marL="0" indent="0">
              <a:buNone/>
            </a:pPr>
            <a:r>
              <a:rPr lang="en-US" sz="2800" dirty="0">
                <a:effectLst/>
              </a:rPr>
              <a:t>2. A little likely</a:t>
            </a:r>
          </a:p>
          <a:p>
            <a:pPr marL="0" indent="0">
              <a:buNone/>
            </a:pPr>
            <a:r>
              <a:rPr lang="en-US" sz="2800" dirty="0">
                <a:effectLst/>
              </a:rPr>
              <a:t>3. Neutral</a:t>
            </a:r>
          </a:p>
          <a:p>
            <a:pPr marL="0" indent="0">
              <a:buNone/>
            </a:pPr>
            <a:r>
              <a:rPr lang="en-US" sz="2800" dirty="0"/>
              <a:t>4. Somewhat likely</a:t>
            </a:r>
          </a:p>
          <a:p>
            <a:pPr marL="0" indent="0">
              <a:buNone/>
            </a:pPr>
            <a:r>
              <a:rPr lang="en-US" sz="2800" dirty="0">
                <a:effectLst/>
              </a:rPr>
              <a:t>5. Very likely</a:t>
            </a:r>
          </a:p>
          <a:p>
            <a:pPr marL="0" indent="0">
              <a:buNone/>
            </a:pPr>
            <a:endParaRPr lang="en-US" sz="2000" dirty="0"/>
          </a:p>
        </p:txBody>
      </p:sp>
      <p:pic>
        <p:nvPicPr>
          <p:cNvPr id="5" name="Picture 4" descr="Shape&#10;&#10;Description automatically generated">
            <a:extLst>
              <a:ext uri="{FF2B5EF4-FFF2-40B4-BE49-F238E27FC236}">
                <a16:creationId xmlns:a16="http://schemas.microsoft.com/office/drawing/2014/main" id="{DBB104B3-9293-AE78-1214-B6225DE7F1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4566" y="1592317"/>
            <a:ext cx="2718676" cy="2378842"/>
          </a:xfrm>
          <a:prstGeom prst="rect">
            <a:avLst/>
          </a:prstGeom>
        </p:spPr>
      </p:pic>
    </p:spTree>
    <p:extLst>
      <p:ext uri="{BB962C8B-B14F-4D97-AF65-F5344CB8AC3E}">
        <p14:creationId xmlns:p14="http://schemas.microsoft.com/office/powerpoint/2010/main" val="126031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414" y="2396360"/>
            <a:ext cx="7493876" cy="164110"/>
          </a:xfrm>
        </p:spPr>
        <p:txBody>
          <a:bodyPr>
            <a:normAutofit fontScale="90000"/>
          </a:bodyPr>
          <a:lstStyle/>
          <a:p>
            <a:pPr algn="ctr"/>
            <a:br>
              <a:rPr lang="en-US" dirty="0"/>
            </a:br>
            <a:endParaRPr lang="en-US" dirty="0"/>
          </a:p>
        </p:txBody>
      </p:sp>
      <p:sp>
        <p:nvSpPr>
          <p:cNvPr id="3" name="Subtitle 2"/>
          <p:cNvSpPr>
            <a:spLocks noGrp="1"/>
          </p:cNvSpPr>
          <p:nvPr>
            <p:ph type="subTitle" idx="1"/>
          </p:nvPr>
        </p:nvSpPr>
        <p:spPr>
          <a:xfrm>
            <a:off x="929317" y="2396360"/>
            <a:ext cx="6469773" cy="3878315"/>
          </a:xfrm>
        </p:spPr>
        <p:txBody>
          <a:bodyPr>
            <a:noAutofit/>
          </a:bodyPr>
          <a:lstStyle/>
          <a:p>
            <a:pPr algn="ctr"/>
            <a:r>
              <a:rPr lang="en-US" sz="4000" dirty="0"/>
              <a:t>Staff, Community, and </a:t>
            </a:r>
            <a:br>
              <a:rPr lang="en-US" sz="4000" dirty="0"/>
            </a:br>
            <a:r>
              <a:rPr lang="en-US" sz="4000" dirty="0"/>
              <a:t>Family Collaboration</a:t>
            </a:r>
            <a:br>
              <a:rPr lang="en-US" sz="4000" dirty="0"/>
            </a:br>
            <a:r>
              <a:rPr lang="en-US" sz="4000" dirty="0"/>
              <a:t>to Address Implicit Bias</a:t>
            </a:r>
          </a:p>
          <a:p>
            <a:pPr algn="ctr"/>
            <a:endParaRPr lang="en-US" sz="2800" dirty="0"/>
          </a:p>
          <a:p>
            <a:pPr algn="ctr"/>
            <a:r>
              <a:rPr lang="en-US" sz="2800" dirty="0"/>
              <a:t>Deborah A. Bruns, Ph.D.</a:t>
            </a:r>
            <a:endParaRPr lang="en-US" sz="1000" dirty="0"/>
          </a:p>
          <a:p>
            <a:pPr algn="ctr"/>
            <a:r>
              <a:rPr lang="en-US" sz="2800" dirty="0"/>
              <a:t>September 20, 2023</a:t>
            </a:r>
          </a:p>
        </p:txBody>
      </p:sp>
      <p:sp>
        <p:nvSpPr>
          <p:cNvPr id="4" name="TextBox 3">
            <a:extLst>
              <a:ext uri="{FF2B5EF4-FFF2-40B4-BE49-F238E27FC236}">
                <a16:creationId xmlns:a16="http://schemas.microsoft.com/office/drawing/2014/main" id="{F4554173-0D6C-4CBC-B027-27C169C22056}"/>
              </a:ext>
            </a:extLst>
          </p:cNvPr>
          <p:cNvSpPr txBox="1"/>
          <p:nvPr/>
        </p:nvSpPr>
        <p:spPr>
          <a:xfrm>
            <a:off x="1357631" y="6376313"/>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pic>
        <p:nvPicPr>
          <p:cNvPr id="5" name="Content Placeholder 4">
            <a:extLst>
              <a:ext uri="{FF2B5EF4-FFF2-40B4-BE49-F238E27FC236}">
                <a16:creationId xmlns:a16="http://schemas.microsoft.com/office/drawing/2014/main" id="{D762D779-0A31-6F9F-2222-DA38A41723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5287" y="195029"/>
            <a:ext cx="2263803" cy="2263803"/>
          </a:xfrm>
          <a:prstGeom prst="rect">
            <a:avLst/>
          </a:prstGeom>
        </p:spPr>
      </p:pic>
    </p:spTree>
    <p:extLst>
      <p:ext uri="{BB962C8B-B14F-4D97-AF65-F5344CB8AC3E}">
        <p14:creationId xmlns:p14="http://schemas.microsoft.com/office/powerpoint/2010/main" val="14564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8EE-170E-1C5B-4687-4DA15F9C9672}"/>
              </a:ext>
            </a:extLst>
          </p:cNvPr>
          <p:cNvSpPr>
            <a:spLocks noGrp="1"/>
          </p:cNvSpPr>
          <p:nvPr>
            <p:ph type="title"/>
          </p:nvPr>
        </p:nvSpPr>
        <p:spPr/>
        <p:txBody>
          <a:bodyPr vert="horz" lIns="91440" tIns="45720" rIns="91440" bIns="45720" anchor="ctr">
            <a:noAutofit/>
          </a:bodyPr>
          <a:lstStyle/>
          <a:p>
            <a:pPr algn="ctr"/>
            <a:r>
              <a:rPr lang="en-US" sz="3600" dirty="0">
                <a:cs typeface="Calibri"/>
              </a:rPr>
              <a:t>Poll #4: Which strategy for collaboration are you likely to implement?</a:t>
            </a:r>
            <a:endParaRPr lang="en-US"/>
          </a:p>
        </p:txBody>
      </p:sp>
      <p:sp>
        <p:nvSpPr>
          <p:cNvPr id="3" name="Content Placeholder 2">
            <a:extLst>
              <a:ext uri="{FF2B5EF4-FFF2-40B4-BE49-F238E27FC236}">
                <a16:creationId xmlns:a16="http://schemas.microsoft.com/office/drawing/2014/main" id="{C0E04CC5-FF40-FA04-66F5-B823294F1AAC}"/>
              </a:ext>
            </a:extLst>
          </p:cNvPr>
          <p:cNvSpPr>
            <a:spLocks noGrp="1"/>
          </p:cNvSpPr>
          <p:nvPr>
            <p:ph sz="quarter" idx="1"/>
          </p:nvPr>
        </p:nvSpPr>
        <p:spPr/>
        <p:txBody>
          <a:bodyPr vert="horz" lIns="91440" tIns="45720" rIns="91440" bIns="45720" anchor="t">
            <a:normAutofit/>
          </a:bodyPr>
          <a:lstStyle/>
          <a:p>
            <a:pPr marL="514350" indent="-514350">
              <a:buAutoNum type="arabicPeriod"/>
            </a:pPr>
            <a:r>
              <a:rPr lang="en-US" dirty="0">
                <a:cs typeface="Calibri"/>
              </a:rPr>
              <a:t>Encourage/facilitate opportunities to interact</a:t>
            </a:r>
            <a:endParaRPr lang="en-US" dirty="0"/>
          </a:p>
          <a:p>
            <a:pPr marL="514350" indent="-514350">
              <a:buAutoNum type="arabicPeriod"/>
            </a:pPr>
            <a:r>
              <a:rPr lang="en-US" dirty="0">
                <a:cs typeface="Calibri"/>
              </a:rPr>
              <a:t>Raise awareness of biases </a:t>
            </a:r>
          </a:p>
          <a:p>
            <a:pPr marL="514350" indent="-514350">
              <a:buAutoNum type="arabicPeriod"/>
            </a:pPr>
            <a:r>
              <a:rPr lang="en-US" dirty="0">
                <a:cs typeface="Calibri"/>
              </a:rPr>
              <a:t>Identify training/professional development needs</a:t>
            </a:r>
          </a:p>
          <a:p>
            <a:pPr marL="514350" indent="-514350">
              <a:buAutoNum type="arabicPeriod"/>
            </a:pPr>
            <a:r>
              <a:rPr lang="en-US" dirty="0">
                <a:cs typeface="Calibri"/>
              </a:rPr>
              <a:t>Keep up to date with community organizational changes</a:t>
            </a:r>
          </a:p>
          <a:p>
            <a:pPr marL="514350" indent="-514350">
              <a:buAutoNum type="arabicPeriod"/>
            </a:pPr>
            <a:r>
              <a:rPr lang="en-US" dirty="0">
                <a:cs typeface="Calibri"/>
              </a:rPr>
              <a:t>None of the above</a:t>
            </a:r>
          </a:p>
        </p:txBody>
      </p:sp>
    </p:spTree>
    <p:extLst>
      <p:ext uri="{BB962C8B-B14F-4D97-AF65-F5344CB8AC3E}">
        <p14:creationId xmlns:p14="http://schemas.microsoft.com/office/powerpoint/2010/main" val="834820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6933-CBC9-9642-DDB3-3D7E6D54A524}"/>
              </a:ext>
            </a:extLst>
          </p:cNvPr>
          <p:cNvSpPr>
            <a:spLocks noGrp="1"/>
          </p:cNvSpPr>
          <p:nvPr>
            <p:ph type="title"/>
          </p:nvPr>
        </p:nvSpPr>
        <p:spPr/>
        <p:txBody>
          <a:bodyPr/>
          <a:lstStyle/>
          <a:p>
            <a:r>
              <a:rPr lang="en-US" dirty="0"/>
              <a:t>Making a Connection</a:t>
            </a:r>
          </a:p>
        </p:txBody>
      </p:sp>
      <p:sp>
        <p:nvSpPr>
          <p:cNvPr id="3" name="Content Placeholder 2">
            <a:extLst>
              <a:ext uri="{FF2B5EF4-FFF2-40B4-BE49-F238E27FC236}">
                <a16:creationId xmlns:a16="http://schemas.microsoft.com/office/drawing/2014/main" id="{163DD53F-3260-8065-BB9D-B38727237F0C}"/>
              </a:ext>
            </a:extLst>
          </p:cNvPr>
          <p:cNvSpPr>
            <a:spLocks noGrp="1"/>
          </p:cNvSpPr>
          <p:nvPr>
            <p:ph sz="quarter" idx="1"/>
          </p:nvPr>
        </p:nvSpPr>
        <p:spPr/>
        <p:txBody>
          <a:bodyPr vert="horz" lIns="91440" tIns="45720" rIns="91440" bIns="45720" anchor="t">
            <a:normAutofit/>
          </a:bodyPr>
          <a:lstStyle/>
          <a:p>
            <a:r>
              <a:rPr lang="en-US" sz="2400" b="0" i="0" dirty="0">
                <a:solidFill>
                  <a:srgbClr val="374151"/>
                </a:solidFill>
                <a:effectLst/>
                <a:latin typeface="Söhne"/>
              </a:rPr>
              <a:t>Understanding behavioral expectations within family and community contexts is crucial </a:t>
            </a:r>
            <a:r>
              <a:rPr lang="en-US" sz="2400" b="1" i="0" dirty="0">
                <a:solidFill>
                  <a:srgbClr val="374151"/>
                </a:solidFill>
                <a:effectLst/>
                <a:latin typeface="Söhne"/>
              </a:rPr>
              <a:t>when conducting a Functional Behavior Assessment (FBA) and creating a Behavior Intervention Plan (BIP)</a:t>
            </a:r>
            <a:r>
              <a:rPr lang="en-US" sz="2400" b="0" i="0" dirty="0">
                <a:solidFill>
                  <a:srgbClr val="374151"/>
                </a:solidFill>
                <a:effectLst/>
                <a:latin typeface="Söhne"/>
              </a:rPr>
              <a:t>. This involves ongoing self-evaluation and collaboration to combat implicit biases that might influence these processes, particularly in terms of setting lower expectations for specific students.</a:t>
            </a:r>
            <a:r>
              <a:rPr lang="en-US" sz="2400" dirty="0">
                <a:solidFill>
                  <a:srgbClr val="374151"/>
                </a:solidFill>
                <a:latin typeface="Söhne"/>
              </a:rPr>
              <a:t> </a:t>
            </a:r>
            <a:endParaRPr lang="en-US" sz="2400" b="0" i="0" dirty="0">
              <a:solidFill>
                <a:srgbClr val="374151"/>
              </a:solidFill>
              <a:effectLst/>
              <a:latin typeface="Söhne"/>
            </a:endParaRPr>
          </a:p>
          <a:p>
            <a:r>
              <a:rPr lang="en-US" sz="2400" b="0" i="0" dirty="0">
                <a:solidFill>
                  <a:srgbClr val="374151"/>
                </a:solidFill>
                <a:effectLst/>
                <a:latin typeface="Söhne"/>
              </a:rPr>
              <a:t>Recognizing the importance of community context is essential for school professionals to conduct successful FBAs and BIPs, as unfounded assumptions can impede student growth and achievement.</a:t>
            </a:r>
            <a:endParaRPr lang="en-US" sz="2400" b="1" dirty="0"/>
          </a:p>
          <a:p>
            <a:endParaRPr lang="en-US" sz="2800" b="1" dirty="0"/>
          </a:p>
        </p:txBody>
      </p:sp>
    </p:spTree>
    <p:extLst>
      <p:ext uri="{BB962C8B-B14F-4D97-AF65-F5344CB8AC3E}">
        <p14:creationId xmlns:p14="http://schemas.microsoft.com/office/powerpoint/2010/main" val="150988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1853B-AD1B-F17A-FD13-0D9273343A90}"/>
              </a:ext>
            </a:extLst>
          </p:cNvPr>
          <p:cNvSpPr>
            <a:spLocks noGrp="1"/>
          </p:cNvSpPr>
          <p:nvPr>
            <p:ph type="title"/>
          </p:nvPr>
        </p:nvSpPr>
        <p:spPr/>
        <p:txBody>
          <a:bodyPr/>
          <a:lstStyle/>
          <a:p>
            <a:r>
              <a:rPr lang="en-US" dirty="0"/>
              <a:t>Self-reflection</a:t>
            </a:r>
          </a:p>
        </p:txBody>
      </p:sp>
      <p:sp>
        <p:nvSpPr>
          <p:cNvPr id="3" name="Content Placeholder 2">
            <a:extLst>
              <a:ext uri="{FF2B5EF4-FFF2-40B4-BE49-F238E27FC236}">
                <a16:creationId xmlns:a16="http://schemas.microsoft.com/office/drawing/2014/main" id="{D95B905A-A0B7-43C8-C31D-CA95CE9DC413}"/>
              </a:ext>
            </a:extLst>
          </p:cNvPr>
          <p:cNvSpPr>
            <a:spLocks noGrp="1"/>
          </p:cNvSpPr>
          <p:nvPr>
            <p:ph sz="quarter" idx="1"/>
          </p:nvPr>
        </p:nvSpPr>
        <p:spPr>
          <a:xfrm>
            <a:off x="252248" y="1600200"/>
            <a:ext cx="8618483" cy="4495800"/>
          </a:xfrm>
        </p:spPr>
        <p:txBody>
          <a:bodyPr>
            <a:normAutofit lnSpcReduction="10000"/>
          </a:bodyPr>
          <a:lstStyle/>
          <a:p>
            <a:r>
              <a:rPr lang="en-US" dirty="0"/>
              <a:t>How can staff foster and nurture collaboration with families when racial, cultural and/or economic capital are limited? </a:t>
            </a:r>
          </a:p>
          <a:p>
            <a:r>
              <a:rPr lang="en-US" dirty="0"/>
              <a:t>How can staff foster and nurture a family’s cultural values and goals for adulthood for their child when there are differences or disagreements? How can the future be co-constructed?</a:t>
            </a:r>
          </a:p>
          <a:p>
            <a:r>
              <a:rPr lang="en-US" dirty="0"/>
              <a:t>How do we not “judge a book by its cover”?</a:t>
            </a:r>
          </a:p>
          <a:p>
            <a:pPr marL="0" indent="0">
              <a:buNone/>
            </a:pPr>
            <a:r>
              <a:rPr lang="en-US" sz="2000" dirty="0"/>
              <a:t>Harry, B. &amp; Ocasio-</a:t>
            </a:r>
            <a:r>
              <a:rPr lang="en-US" sz="2000" dirty="0" err="1"/>
              <a:t>Stoutenburg</a:t>
            </a:r>
            <a:r>
              <a:rPr lang="en-US" sz="2000" dirty="0"/>
              <a:t>, L. (2020). </a:t>
            </a:r>
            <a:r>
              <a:rPr lang="en-US" sz="2000" i="1" dirty="0"/>
              <a:t>Meeting families where they are: Building equity through advocacy with diverse schools and communities</a:t>
            </a:r>
            <a:r>
              <a:rPr lang="en-US" sz="2000" dirty="0"/>
              <a:t>. </a:t>
            </a:r>
            <a:br>
              <a:rPr lang="en-US" sz="2000" dirty="0"/>
            </a:br>
            <a:r>
              <a:rPr lang="en-US" sz="2000" dirty="0"/>
              <a:t>Teachers College Press. New York, NY. </a:t>
            </a:r>
          </a:p>
          <a:p>
            <a:pPr marL="0" indent="0">
              <a:buNone/>
            </a:pPr>
            <a:endParaRPr lang="en-US" dirty="0"/>
          </a:p>
        </p:txBody>
      </p:sp>
    </p:spTree>
    <p:extLst>
      <p:ext uri="{BB962C8B-B14F-4D97-AF65-F5344CB8AC3E}">
        <p14:creationId xmlns:p14="http://schemas.microsoft.com/office/powerpoint/2010/main" val="412912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FEAB-11CA-868A-417F-987DFE781CE9}"/>
              </a:ext>
            </a:extLst>
          </p:cNvPr>
          <p:cNvSpPr>
            <a:spLocks noGrp="1"/>
          </p:cNvSpPr>
          <p:nvPr>
            <p:ph type="title"/>
          </p:nvPr>
        </p:nvSpPr>
        <p:spPr/>
        <p:txBody>
          <a:bodyPr>
            <a:normAutofit/>
          </a:bodyPr>
          <a:lstStyle/>
          <a:p>
            <a:r>
              <a:rPr lang="en-US" dirty="0"/>
              <a:t>Preview spring 2024 webinars</a:t>
            </a:r>
          </a:p>
        </p:txBody>
      </p:sp>
      <p:sp>
        <p:nvSpPr>
          <p:cNvPr id="3" name="Content Placeholder 2">
            <a:extLst>
              <a:ext uri="{FF2B5EF4-FFF2-40B4-BE49-F238E27FC236}">
                <a16:creationId xmlns:a16="http://schemas.microsoft.com/office/drawing/2014/main" id="{F072617C-F6C5-7F51-F4BF-4DAE0223A450}"/>
              </a:ext>
            </a:extLst>
          </p:cNvPr>
          <p:cNvSpPr>
            <a:spLocks noGrp="1"/>
          </p:cNvSpPr>
          <p:nvPr>
            <p:ph sz="quarter" idx="1"/>
          </p:nvPr>
        </p:nvSpPr>
        <p:spPr>
          <a:xfrm>
            <a:off x="273269" y="1600200"/>
            <a:ext cx="8492779" cy="4495800"/>
          </a:xfrm>
        </p:spPr>
        <p:txBody>
          <a:bodyPr>
            <a:normAutofit/>
          </a:bodyPr>
          <a:lstStyle/>
          <a:p>
            <a:pPr lvl="1"/>
            <a:r>
              <a:rPr lang="en-US" sz="3200" dirty="0"/>
              <a:t>February 2024: Culturally responsive data collection</a:t>
            </a:r>
          </a:p>
          <a:p>
            <a:pPr lvl="1"/>
            <a:r>
              <a:rPr lang="en-US" sz="3200" dirty="0"/>
              <a:t>March 2024: Implementation fidelity</a:t>
            </a:r>
          </a:p>
          <a:p>
            <a:pPr lvl="1"/>
            <a:r>
              <a:rPr lang="en-US" sz="3200" dirty="0"/>
              <a:t>April 2024: Creating an action plan</a:t>
            </a:r>
          </a:p>
          <a:p>
            <a:pPr lvl="1"/>
            <a:r>
              <a:rPr lang="en-US" sz="3200" dirty="0"/>
              <a:t>May 2024: Early Childhood</a:t>
            </a:r>
          </a:p>
        </p:txBody>
      </p:sp>
    </p:spTree>
    <p:extLst>
      <p:ext uri="{BB962C8B-B14F-4D97-AF65-F5344CB8AC3E}">
        <p14:creationId xmlns:p14="http://schemas.microsoft.com/office/powerpoint/2010/main" val="532061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Please complete the Exit survey</a:t>
            </a:r>
          </a:p>
        </p:txBody>
      </p:sp>
      <p:sp>
        <p:nvSpPr>
          <p:cNvPr id="3" name="TextBox 2">
            <a:extLst>
              <a:ext uri="{FF2B5EF4-FFF2-40B4-BE49-F238E27FC236}">
                <a16:creationId xmlns:a16="http://schemas.microsoft.com/office/drawing/2014/main" id="{A42C10B0-EE54-46BA-8058-D0322DA65D4A}"/>
              </a:ext>
            </a:extLst>
          </p:cNvPr>
          <p:cNvSpPr txBox="1"/>
          <p:nvPr/>
        </p:nvSpPr>
        <p:spPr>
          <a:xfrm>
            <a:off x="2235200" y="6261556"/>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pic>
        <p:nvPicPr>
          <p:cNvPr id="4" name="Picture 3" descr="Shape&#10;&#10;Description automatically generated">
            <a:extLst>
              <a:ext uri="{FF2B5EF4-FFF2-40B4-BE49-F238E27FC236}">
                <a16:creationId xmlns:a16="http://schemas.microsoft.com/office/drawing/2014/main" id="{2D97D847-82EE-5678-A0A2-7AA1F94F2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089" y="1676353"/>
            <a:ext cx="4882677" cy="3970582"/>
          </a:xfrm>
          <a:prstGeom prst="rect">
            <a:avLst/>
          </a:prstGeom>
        </p:spPr>
      </p:pic>
      <p:pic>
        <p:nvPicPr>
          <p:cNvPr id="2" name="Picture 1" descr="A qr code on a white background&#10;&#10;Description automatically generated">
            <a:extLst>
              <a:ext uri="{FF2B5EF4-FFF2-40B4-BE49-F238E27FC236}">
                <a16:creationId xmlns:a16="http://schemas.microsoft.com/office/drawing/2014/main" id="{431E096E-91BC-08B9-1DE8-02AD50F23F28}"/>
              </a:ext>
            </a:extLst>
          </p:cNvPr>
          <p:cNvPicPr>
            <a:picLocks noChangeAspect="1"/>
          </p:cNvPicPr>
          <p:nvPr/>
        </p:nvPicPr>
        <p:blipFill>
          <a:blip r:embed="rId3"/>
          <a:stretch>
            <a:fillRect/>
          </a:stretch>
        </p:blipFill>
        <p:spPr>
          <a:xfrm>
            <a:off x="709864" y="2006238"/>
            <a:ext cx="3489157" cy="2989903"/>
          </a:xfrm>
          <a:prstGeom prst="rect">
            <a:avLst/>
          </a:prstGeom>
        </p:spPr>
      </p:pic>
    </p:spTree>
    <p:extLst>
      <p:ext uri="{BB962C8B-B14F-4D97-AF65-F5344CB8AC3E}">
        <p14:creationId xmlns:p14="http://schemas.microsoft.com/office/powerpoint/2010/main" val="137096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a:t>
            </a:r>
          </a:p>
        </p:txBody>
      </p:sp>
      <p:sp>
        <p:nvSpPr>
          <p:cNvPr id="5" name="Content Placeholder 4"/>
          <p:cNvSpPr>
            <a:spLocks noGrp="1"/>
          </p:cNvSpPr>
          <p:nvPr>
            <p:ph sz="quarter" idx="1"/>
          </p:nvPr>
        </p:nvSpPr>
        <p:spPr>
          <a:xfrm>
            <a:off x="1093076" y="1600200"/>
            <a:ext cx="6810703" cy="4495800"/>
          </a:xfrm>
        </p:spPr>
        <p:txBody>
          <a:bodyPr>
            <a:normAutofit fontScale="85000" lnSpcReduction="20000"/>
          </a:bodyPr>
          <a:lstStyle/>
          <a:p>
            <a:r>
              <a:rPr lang="en-US" dirty="0"/>
              <a:t>Welcome</a:t>
            </a:r>
          </a:p>
          <a:p>
            <a:r>
              <a:rPr lang="en-US" dirty="0"/>
              <a:t>BAT project </a:t>
            </a:r>
          </a:p>
          <a:p>
            <a:r>
              <a:rPr lang="en-US" dirty="0"/>
              <a:t>Collaboration to address implicit bias </a:t>
            </a:r>
            <a:br>
              <a:rPr lang="en-US" dirty="0"/>
            </a:br>
            <a:r>
              <a:rPr lang="en-US" dirty="0"/>
              <a:t>including within the FBA/BIP process</a:t>
            </a:r>
          </a:p>
          <a:p>
            <a:pPr lvl="1"/>
            <a:r>
              <a:rPr lang="en-US" dirty="0"/>
              <a:t>Staff collaboration</a:t>
            </a:r>
          </a:p>
          <a:p>
            <a:pPr lvl="1"/>
            <a:r>
              <a:rPr lang="en-US" dirty="0"/>
              <a:t>Community collaboration</a:t>
            </a:r>
          </a:p>
          <a:p>
            <a:pPr lvl="1"/>
            <a:r>
              <a:rPr lang="en-US" dirty="0"/>
              <a:t>Family collaboration</a:t>
            </a:r>
          </a:p>
          <a:p>
            <a:r>
              <a:rPr lang="en-US" dirty="0"/>
              <a:t>Making a connection with collaboration </a:t>
            </a:r>
            <a:br>
              <a:rPr lang="en-US" dirty="0"/>
            </a:br>
            <a:r>
              <a:rPr lang="en-US" dirty="0"/>
              <a:t>and the FBA/BIP process</a:t>
            </a:r>
          </a:p>
          <a:p>
            <a:r>
              <a:rPr lang="en-US" dirty="0"/>
              <a:t>Self-reflection</a:t>
            </a:r>
          </a:p>
          <a:p>
            <a:r>
              <a:rPr lang="en-US" dirty="0"/>
              <a:t>Preview spring 2024 webinars</a:t>
            </a:r>
          </a:p>
          <a:p>
            <a:r>
              <a:rPr lang="en-US" dirty="0"/>
              <a:t>Exit survey </a:t>
            </a:r>
          </a:p>
        </p:txBody>
      </p:sp>
      <p:sp>
        <p:nvSpPr>
          <p:cNvPr id="6" name="TextBox 5">
            <a:extLst>
              <a:ext uri="{FF2B5EF4-FFF2-40B4-BE49-F238E27FC236}">
                <a16:creationId xmlns:a16="http://schemas.microsoft.com/office/drawing/2014/main" id="{D248D8CE-9DF3-4681-837A-6FDE518DB5D4}"/>
              </a:ext>
            </a:extLst>
          </p:cNvPr>
          <p:cNvSpPr txBox="1"/>
          <p:nvPr/>
        </p:nvSpPr>
        <p:spPr>
          <a:xfrm>
            <a:off x="2235200" y="6261556"/>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spTree>
    <p:extLst>
      <p:ext uri="{BB962C8B-B14F-4D97-AF65-F5344CB8AC3E}">
        <p14:creationId xmlns:p14="http://schemas.microsoft.com/office/powerpoint/2010/main" val="350953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F6EE-BD51-FBCC-69BB-9093562879A9}"/>
              </a:ext>
            </a:extLst>
          </p:cNvPr>
          <p:cNvSpPr>
            <a:spLocks noGrp="1"/>
          </p:cNvSpPr>
          <p:nvPr>
            <p:ph type="title"/>
          </p:nvPr>
        </p:nvSpPr>
        <p:spPr/>
        <p:txBody>
          <a:bodyPr>
            <a:normAutofit fontScale="90000"/>
          </a:bodyPr>
          <a:lstStyle/>
          <a:p>
            <a:r>
              <a:rPr lang="en-US" dirty="0"/>
              <a:t>Behavior Assessment Training </a:t>
            </a:r>
            <a:br>
              <a:rPr lang="en-US" dirty="0"/>
            </a:br>
            <a:r>
              <a:rPr lang="en-US" dirty="0"/>
              <a:t>(BAT) project</a:t>
            </a:r>
          </a:p>
        </p:txBody>
      </p:sp>
      <p:sp>
        <p:nvSpPr>
          <p:cNvPr id="3" name="Content Placeholder 2">
            <a:extLst>
              <a:ext uri="{FF2B5EF4-FFF2-40B4-BE49-F238E27FC236}">
                <a16:creationId xmlns:a16="http://schemas.microsoft.com/office/drawing/2014/main" id="{E022C243-7F83-5463-B886-E2B09E247CD4}"/>
              </a:ext>
            </a:extLst>
          </p:cNvPr>
          <p:cNvSpPr>
            <a:spLocks noGrp="1"/>
          </p:cNvSpPr>
          <p:nvPr>
            <p:ph sz="quarter" idx="1"/>
          </p:nvPr>
        </p:nvSpPr>
        <p:spPr/>
        <p:txBody>
          <a:bodyPr>
            <a:noAutofit/>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Special Education Behavior Assessment Training Project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will provide comprehensive, professional learning for special education personnel on culturally responsive Functional Behavior Assessment (FBA) practices and Behavior Intervention Plans (BIPs) for students across all grade levels identified as having a disability in one or more of the 13 categories specified in IDEA…Additionally, the successful Offeror will coordinate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with ISBE on mandate 105 ILCS5/14-8.05, which requires ISBE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to develop and implement State-level guidelines on </a:t>
            </a: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culturally responsive, evidence-based behavior interventions for students across all grade levels identified as having a disability </a:t>
            </a:r>
            <a:r>
              <a:rPr lang="en-US" sz="2400" dirty="0">
                <a:effectLst/>
                <a:latin typeface="Calibri" panose="020F0502020204030204" pitchFamily="34" charset="0"/>
                <a:ea typeface="Calibri" panose="020F0502020204030204" pitchFamily="34" charset="0"/>
                <a:cs typeface="Times New Roman" panose="02020603050405020304" pitchFamily="18" charset="0"/>
              </a:rPr>
              <a:t>in one or more of the 13 disability categories specified in IDEA. </a:t>
            </a:r>
            <a:endParaRPr lang="en-US" sz="2400" dirty="0"/>
          </a:p>
        </p:txBody>
      </p:sp>
      <p:pic>
        <p:nvPicPr>
          <p:cNvPr id="4" name="Picture 3" descr="Shape&#10;&#10;Description automatically generated">
            <a:extLst>
              <a:ext uri="{FF2B5EF4-FFF2-40B4-BE49-F238E27FC236}">
                <a16:creationId xmlns:a16="http://schemas.microsoft.com/office/drawing/2014/main" id="{43D501B8-C2BE-82F9-3527-FBD54134A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2473" y="96783"/>
            <a:ext cx="1282761" cy="1122417"/>
          </a:xfrm>
          <a:prstGeom prst="rect">
            <a:avLst/>
          </a:prstGeom>
        </p:spPr>
      </p:pic>
    </p:spTree>
    <p:extLst>
      <p:ext uri="{BB962C8B-B14F-4D97-AF65-F5344CB8AC3E}">
        <p14:creationId xmlns:p14="http://schemas.microsoft.com/office/powerpoint/2010/main" val="412212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3BD2-7A1F-7B4A-0248-81341EA2773E}"/>
              </a:ext>
            </a:extLst>
          </p:cNvPr>
          <p:cNvSpPr>
            <a:spLocks noGrp="1"/>
          </p:cNvSpPr>
          <p:nvPr>
            <p:ph type="title"/>
          </p:nvPr>
        </p:nvSpPr>
        <p:spPr/>
        <p:txBody>
          <a:bodyPr/>
          <a:lstStyle/>
          <a:p>
            <a:r>
              <a:rPr lang="en-US" dirty="0"/>
              <a:t>Overview of topic</a:t>
            </a:r>
          </a:p>
        </p:txBody>
      </p:sp>
      <p:sp>
        <p:nvSpPr>
          <p:cNvPr id="3" name="Content Placeholder 2">
            <a:extLst>
              <a:ext uri="{FF2B5EF4-FFF2-40B4-BE49-F238E27FC236}">
                <a16:creationId xmlns:a16="http://schemas.microsoft.com/office/drawing/2014/main" id="{5AC7E91B-E99E-B7DE-94FD-E3AE40C79A55}"/>
              </a:ext>
            </a:extLst>
          </p:cNvPr>
          <p:cNvSpPr>
            <a:spLocks noGrp="1"/>
          </p:cNvSpPr>
          <p:nvPr>
            <p:ph sz="quarter" idx="1"/>
          </p:nvPr>
        </p:nvSpPr>
        <p:spPr>
          <a:xfrm>
            <a:off x="210207" y="1600200"/>
            <a:ext cx="8555841" cy="4495800"/>
          </a:xfrm>
        </p:spPr>
        <p:txBody>
          <a:bodyPr/>
          <a:lstStyle/>
          <a:p>
            <a:r>
              <a:rPr lang="en-US" dirty="0"/>
              <a:t>Awareness of personal lens </a:t>
            </a:r>
            <a:br>
              <a:rPr lang="en-US" dirty="0"/>
            </a:br>
            <a:r>
              <a:rPr lang="en-US" dirty="0"/>
              <a:t>for behavioral expectations</a:t>
            </a:r>
            <a:br>
              <a:rPr lang="en-US" dirty="0"/>
            </a:br>
            <a:r>
              <a:rPr lang="en-US" dirty="0"/>
              <a:t>is an ongoing process</a:t>
            </a:r>
          </a:p>
          <a:p>
            <a:r>
              <a:rPr lang="en-US" dirty="0"/>
              <a:t>Staff, community, and family </a:t>
            </a:r>
            <a:br>
              <a:rPr lang="en-US" dirty="0"/>
            </a:br>
            <a:r>
              <a:rPr lang="en-US" dirty="0"/>
              <a:t>collaboration is central to </a:t>
            </a:r>
            <a:br>
              <a:rPr lang="en-US" dirty="0"/>
            </a:br>
            <a:r>
              <a:rPr lang="en-US" dirty="0"/>
              <a:t>understanding behavior</a:t>
            </a:r>
          </a:p>
          <a:p>
            <a:r>
              <a:rPr lang="en-US" dirty="0"/>
              <a:t>Consider strategies and resources</a:t>
            </a:r>
            <a:br>
              <a:rPr lang="en-US" dirty="0"/>
            </a:br>
            <a:r>
              <a:rPr lang="en-US" dirty="0"/>
              <a:t>to understand and meet in the </a:t>
            </a:r>
            <a:br>
              <a:rPr lang="en-US" dirty="0"/>
            </a:br>
            <a:r>
              <a:rPr lang="en-US" dirty="0"/>
              <a:t>middle to respond to behavior</a:t>
            </a:r>
          </a:p>
        </p:txBody>
      </p:sp>
      <p:pic>
        <p:nvPicPr>
          <p:cNvPr id="4" name="Picture 3" descr="A picture containing text&#10;&#10;Description automatically generated">
            <a:extLst>
              <a:ext uri="{FF2B5EF4-FFF2-40B4-BE49-F238E27FC236}">
                <a16:creationId xmlns:a16="http://schemas.microsoft.com/office/drawing/2014/main" id="{27E2DA1C-640C-EAC2-2251-39505F1AE8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4407" y="1726324"/>
            <a:ext cx="3089386" cy="3200400"/>
          </a:xfrm>
          <a:prstGeom prst="rect">
            <a:avLst/>
          </a:prstGeom>
          <a:noFill/>
          <a:ln>
            <a:noFill/>
          </a:ln>
        </p:spPr>
      </p:pic>
    </p:spTree>
    <p:extLst>
      <p:ext uri="{BB962C8B-B14F-4D97-AF65-F5344CB8AC3E}">
        <p14:creationId xmlns:p14="http://schemas.microsoft.com/office/powerpoint/2010/main" val="219249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0635-FFB2-EE0C-FB03-F2C393661480}"/>
              </a:ext>
            </a:extLst>
          </p:cNvPr>
          <p:cNvSpPr>
            <a:spLocks noGrp="1"/>
          </p:cNvSpPr>
          <p:nvPr>
            <p:ph type="title"/>
          </p:nvPr>
        </p:nvSpPr>
        <p:spPr/>
        <p:txBody>
          <a:bodyPr>
            <a:noAutofit/>
          </a:bodyPr>
          <a:lstStyle/>
          <a:p>
            <a:r>
              <a:rPr lang="en-US" sz="3600" dirty="0"/>
              <a:t>Poll #1: Do you agree with the previous statements?</a:t>
            </a:r>
          </a:p>
        </p:txBody>
      </p:sp>
      <p:sp>
        <p:nvSpPr>
          <p:cNvPr id="3" name="Content Placeholder 2">
            <a:extLst>
              <a:ext uri="{FF2B5EF4-FFF2-40B4-BE49-F238E27FC236}">
                <a16:creationId xmlns:a16="http://schemas.microsoft.com/office/drawing/2014/main" id="{C8F011D0-6A1F-67E1-C795-CE95585DDA73}"/>
              </a:ext>
            </a:extLst>
          </p:cNvPr>
          <p:cNvSpPr>
            <a:spLocks noGrp="1"/>
          </p:cNvSpPr>
          <p:nvPr>
            <p:ph sz="quarter" idx="1"/>
          </p:nvPr>
        </p:nvSpPr>
        <p:spPr/>
        <p:txBody>
          <a:bodyPr>
            <a:normAutofit/>
          </a:bodyPr>
          <a:lstStyle/>
          <a:p>
            <a:pPr marL="0" indent="0">
              <a:buNone/>
            </a:pPr>
            <a:r>
              <a:rPr lang="en-US" sz="2800" dirty="0">
                <a:effectLst/>
              </a:rPr>
              <a:t>1. Yes</a:t>
            </a:r>
          </a:p>
          <a:p>
            <a:pPr marL="0" indent="0">
              <a:buNone/>
            </a:pPr>
            <a:r>
              <a:rPr lang="en-US" sz="2800" dirty="0">
                <a:effectLst/>
              </a:rPr>
              <a:t>2. No</a:t>
            </a:r>
          </a:p>
          <a:p>
            <a:pPr marL="0" indent="0">
              <a:buNone/>
            </a:pPr>
            <a:r>
              <a:rPr lang="en-US" sz="2800" dirty="0">
                <a:effectLst/>
              </a:rPr>
              <a:t>3. Not sure</a:t>
            </a:r>
          </a:p>
          <a:p>
            <a:pPr marL="0" indent="0">
              <a:buNone/>
            </a:pPr>
            <a:r>
              <a:rPr lang="en-US" sz="2800" dirty="0"/>
              <a:t>4. No opinion</a:t>
            </a:r>
            <a:endParaRPr lang="en-US" sz="2800" dirty="0">
              <a:effectLst/>
            </a:endParaRPr>
          </a:p>
          <a:p>
            <a:pPr marL="0" indent="0">
              <a:buNone/>
            </a:pPr>
            <a:endParaRPr lang="en-US" sz="2000" dirty="0"/>
          </a:p>
        </p:txBody>
      </p:sp>
      <p:pic>
        <p:nvPicPr>
          <p:cNvPr id="5" name="Picture 4" descr="Shape&#10;&#10;Description automatically generated">
            <a:extLst>
              <a:ext uri="{FF2B5EF4-FFF2-40B4-BE49-F238E27FC236}">
                <a16:creationId xmlns:a16="http://schemas.microsoft.com/office/drawing/2014/main" id="{DBB104B3-9293-AE78-1214-B6225DE7F1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4566" y="1592317"/>
            <a:ext cx="2718676" cy="2378842"/>
          </a:xfrm>
          <a:prstGeom prst="rect">
            <a:avLst/>
          </a:prstGeom>
        </p:spPr>
      </p:pic>
    </p:spTree>
    <p:extLst>
      <p:ext uri="{BB962C8B-B14F-4D97-AF65-F5344CB8AC3E}">
        <p14:creationId xmlns:p14="http://schemas.microsoft.com/office/powerpoint/2010/main" val="259332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ED43-73EC-0080-BCA1-74F5BECF87B7}"/>
              </a:ext>
            </a:extLst>
          </p:cNvPr>
          <p:cNvSpPr>
            <a:spLocks noGrp="1"/>
          </p:cNvSpPr>
          <p:nvPr>
            <p:ph type="title"/>
          </p:nvPr>
        </p:nvSpPr>
        <p:spPr/>
        <p:txBody>
          <a:bodyPr vert="horz" lIns="91440" tIns="45720" rIns="91440" bIns="45720" anchor="ctr">
            <a:normAutofit fontScale="90000"/>
          </a:bodyPr>
          <a:lstStyle/>
          <a:p>
            <a:r>
              <a:rPr lang="en-US" dirty="0"/>
              <a:t>Collaboration to address implicit bias: Context for the topic </a:t>
            </a:r>
          </a:p>
        </p:txBody>
      </p:sp>
      <p:sp>
        <p:nvSpPr>
          <p:cNvPr id="3" name="Content Placeholder 2">
            <a:extLst>
              <a:ext uri="{FF2B5EF4-FFF2-40B4-BE49-F238E27FC236}">
                <a16:creationId xmlns:a16="http://schemas.microsoft.com/office/drawing/2014/main" id="{00733B24-A429-C9A2-24F4-94DC15794A9A}"/>
              </a:ext>
            </a:extLst>
          </p:cNvPr>
          <p:cNvSpPr>
            <a:spLocks noGrp="1"/>
          </p:cNvSpPr>
          <p:nvPr>
            <p:ph sz="quarter" idx="1"/>
          </p:nvPr>
        </p:nvSpPr>
        <p:spPr>
          <a:xfrm>
            <a:off x="399393" y="1600200"/>
            <a:ext cx="8366655" cy="4495800"/>
          </a:xfrm>
        </p:spPr>
        <p:txBody>
          <a:bodyPr>
            <a:normAutofit/>
          </a:bodyPr>
          <a:lstStyle/>
          <a:p>
            <a:pPr marL="0" indent="0">
              <a:buNone/>
            </a:pPr>
            <a:r>
              <a:rPr lang="en-US" sz="1800" b="1" dirty="0">
                <a:solidFill>
                  <a:srgbClr val="303133"/>
                </a:solidFill>
                <a:effectLst/>
                <a:latin typeface="Source Sans Pro" panose="020B0503030403020204" pitchFamily="34" charset="0"/>
                <a:ea typeface="Times New Roman" panose="02020603050405020304" pitchFamily="18" charset="0"/>
              </a:rPr>
              <a:t>Studies of school-age children have also found that schools are more likely to suspend or expel lower income children and children with a disability</a:t>
            </a:r>
            <a:r>
              <a:rPr lang="en-US" sz="1800" dirty="0">
                <a:solidFill>
                  <a:srgbClr val="303133"/>
                </a:solidFill>
                <a:effectLst/>
                <a:latin typeface="Source Sans Pro" panose="020B0503030403020204" pitchFamily="34" charset="0"/>
                <a:ea typeface="Times New Roman" panose="02020603050405020304" pitchFamily="18" charset="0"/>
              </a:rPr>
              <a:t>. </a:t>
            </a:r>
            <a:r>
              <a:rPr lang="en-US" sz="1800" b="1" dirty="0">
                <a:solidFill>
                  <a:srgbClr val="303133"/>
                </a:solidFill>
                <a:latin typeface="Source Sans Pro" panose="020B0503030403020204" pitchFamily="34" charset="0"/>
                <a:ea typeface="Times New Roman" panose="02020603050405020304" pitchFamily="18" charset="0"/>
              </a:rPr>
              <a:t>C</a:t>
            </a:r>
            <a:r>
              <a:rPr lang="en-US" sz="1800" b="1" dirty="0">
                <a:solidFill>
                  <a:srgbClr val="303133"/>
                </a:solidFill>
                <a:effectLst/>
                <a:latin typeface="Source Sans Pro" panose="020B0503030403020204" pitchFamily="34" charset="0"/>
                <a:ea typeface="Times New Roman" panose="02020603050405020304" pitchFamily="18" charset="0"/>
              </a:rPr>
              <a:t>hildren of color, boys, and children with disabilities are likely to be more harshly disciplined than other children for the same behaviors. </a:t>
            </a:r>
            <a:r>
              <a:rPr lang="en-US" sz="1800" dirty="0">
                <a:solidFill>
                  <a:srgbClr val="303133"/>
                </a:solidFill>
                <a:effectLst/>
                <a:latin typeface="Source Sans Pro" panose="020B0503030403020204" pitchFamily="34" charset="0"/>
                <a:ea typeface="Times New Roman" panose="02020603050405020304" pitchFamily="18" charset="0"/>
              </a:rPr>
              <a:t>They are also more likely to be disciplined for behaviors that are not well defined, such as “having a bad attitude.”</a:t>
            </a:r>
          </a:p>
          <a:p>
            <a:pPr marL="0" indent="0">
              <a:buNone/>
            </a:pPr>
            <a:r>
              <a:rPr lang="en-US" sz="1800" dirty="0">
                <a:solidFill>
                  <a:srgbClr val="303133"/>
                </a:solidFill>
                <a:effectLst/>
                <a:latin typeface="Source Sans Pro" panose="020B0503030403020204" pitchFamily="34" charset="0"/>
                <a:ea typeface="Calibri" panose="020F0502020204030204" pitchFamily="34" charset="0"/>
                <a:cs typeface="Times New Roman" panose="02020603050405020304" pitchFamily="18" charset="0"/>
              </a:rPr>
              <a:t>Our implicit biases often come out when we must make quick decisions under stress, and we may end up relying on unconscious stereotypes. </a:t>
            </a:r>
            <a:r>
              <a:rPr lang="en-US" sz="1800" b="1" dirty="0">
                <a:solidFill>
                  <a:srgbClr val="303133"/>
                </a:solidFill>
                <a:effectLst/>
                <a:latin typeface="Source Sans Pro" panose="020B0503030403020204" pitchFamily="34" charset="0"/>
                <a:ea typeface="Calibri" panose="020F0502020204030204" pitchFamily="34" charset="0"/>
                <a:cs typeface="Times New Roman" panose="02020603050405020304" pitchFamily="18" charset="0"/>
              </a:rPr>
              <a:t>Implicit biases become harmful when they affect decisions made about how children are treated at school, which in turn affects their chances at succeeding in school and later in life. </a:t>
            </a:r>
            <a:r>
              <a:rPr lang="en-US" sz="1800" dirty="0">
                <a:solidFill>
                  <a:srgbClr val="303133"/>
                </a:solidFill>
                <a:effectLst/>
                <a:latin typeface="Source Sans Pro" panose="020B0503030403020204" pitchFamily="34" charset="0"/>
                <a:ea typeface="Calibri" panose="020F0502020204030204" pitchFamily="34" charset="0"/>
                <a:cs typeface="Times New Roman" panose="02020603050405020304" pitchFamily="18" charset="0"/>
              </a:rPr>
              <a:t>By working to consciously and intentionally recognize and overcome our biases…will help all children succeed and help reduce </a:t>
            </a:r>
            <a:r>
              <a:rPr lang="en-US" sz="1800" u="sng" dirty="0">
                <a:solidFill>
                  <a:srgbClr val="666666"/>
                </a:solidFill>
                <a:effectLst/>
                <a:latin typeface="Source Sans Pro" panose="020B0503030403020204" pitchFamily="34" charset="0"/>
                <a:ea typeface="Calibri" panose="020F0502020204030204" pitchFamily="34" charset="0"/>
                <a:cs typeface="Times New Roman" panose="02020603050405020304" pitchFamily="18" charset="0"/>
                <a:hlinkClick r:id="rId2"/>
              </a:rPr>
              <a:t>suspensions</a:t>
            </a:r>
            <a:r>
              <a:rPr lang="en-US" sz="1800" dirty="0">
                <a:solidFill>
                  <a:srgbClr val="303133"/>
                </a:solidFill>
                <a:effectLst/>
                <a:latin typeface="Source Sans Pro" panose="020B0503030403020204" pitchFamily="34" charset="0"/>
                <a:ea typeface="Calibri" panose="020F0502020204030204" pitchFamily="34" charset="0"/>
                <a:cs typeface="Times New Roman" panose="02020603050405020304" pitchFamily="18" charset="0"/>
              </a:rPr>
              <a:t> and </a:t>
            </a:r>
            <a:r>
              <a:rPr lang="en-US" sz="1800" u="sng" dirty="0">
                <a:solidFill>
                  <a:srgbClr val="666666"/>
                </a:solidFill>
                <a:effectLst/>
                <a:latin typeface="Source Sans Pro" panose="020B0503030403020204" pitchFamily="34" charset="0"/>
                <a:ea typeface="Calibri" panose="020F0502020204030204" pitchFamily="34" charset="0"/>
                <a:cs typeface="Times New Roman" panose="02020603050405020304" pitchFamily="18" charset="0"/>
                <a:hlinkClick r:id="rId3"/>
              </a:rPr>
              <a:t>expulsions</a:t>
            </a:r>
            <a:r>
              <a:rPr lang="en-US" sz="1800" dirty="0">
                <a:solidFill>
                  <a:srgbClr val="303133"/>
                </a:solidFill>
                <a:effectLst/>
                <a:latin typeface="Source Sans Pro" panose="020B0503030403020204" pitchFamily="34" charset="0"/>
                <a:ea typeface="Calibri" panose="020F0502020204030204" pitchFamily="34" charset="0"/>
                <a:cs typeface="Times New Roman" panose="02020603050405020304" pitchFamily="18" charset="0"/>
              </a:rPr>
              <a:t>, especially for boys, children of color, and children with disabilities.</a:t>
            </a:r>
            <a:r>
              <a:rPr lang="en-US" sz="1100" dirty="0">
                <a:effectLst/>
              </a:rPr>
              <a:t> </a:t>
            </a:r>
          </a:p>
          <a:p>
            <a:pPr marL="0" indent="0">
              <a:buNone/>
            </a:pPr>
            <a:r>
              <a:rPr lang="en-US" sz="1800" dirty="0">
                <a:effectLst/>
                <a:latin typeface="Times New Roman" panose="02020603050405020304" pitchFamily="18" charset="0"/>
                <a:ea typeface="Times New Roman" panose="02020603050405020304" pitchFamily="18" charset="0"/>
                <a:hlinkClick r:id="rId4"/>
              </a:rPr>
              <a:t>https://preventexpulsion.org/1g-provide-professional-development-and-ongoing-support-for-all-program-staff-on-culturally-responsive-practices-and-implicit-bias/</a:t>
            </a: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53898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1782-551B-2901-2987-1AE81ED90CF7}"/>
              </a:ext>
            </a:extLst>
          </p:cNvPr>
          <p:cNvSpPr>
            <a:spLocks noGrp="1"/>
          </p:cNvSpPr>
          <p:nvPr>
            <p:ph type="title"/>
          </p:nvPr>
        </p:nvSpPr>
        <p:spPr/>
        <p:txBody>
          <a:bodyPr>
            <a:normAutofit/>
          </a:bodyPr>
          <a:lstStyle/>
          <a:p>
            <a:r>
              <a:rPr lang="en-US" dirty="0"/>
              <a:t>Staff collaboration to address bias</a:t>
            </a:r>
          </a:p>
        </p:txBody>
      </p:sp>
      <p:sp>
        <p:nvSpPr>
          <p:cNvPr id="3" name="Content Placeholder 2">
            <a:extLst>
              <a:ext uri="{FF2B5EF4-FFF2-40B4-BE49-F238E27FC236}">
                <a16:creationId xmlns:a16="http://schemas.microsoft.com/office/drawing/2014/main" id="{D447CCA5-2D88-C44C-90DE-403742C661BE}"/>
              </a:ext>
            </a:extLst>
          </p:cNvPr>
          <p:cNvSpPr>
            <a:spLocks noGrp="1"/>
          </p:cNvSpPr>
          <p:nvPr>
            <p:ph sz="quarter" idx="1"/>
          </p:nvPr>
        </p:nvSpPr>
        <p:spPr>
          <a:xfrm>
            <a:off x="304799" y="1429407"/>
            <a:ext cx="8576441" cy="4666593"/>
          </a:xfrm>
        </p:spPr>
        <p:txBody>
          <a:bodyPr>
            <a:noAutofit/>
          </a:bodyPr>
          <a:lstStyle/>
          <a:p>
            <a:r>
              <a:rPr lang="en-US" sz="2300" dirty="0"/>
              <a:t>Being culturally responsive entails an awareness of one’s own identity and the ability to learn and build on that identity by drawing from an understanding of students and their families</a:t>
            </a:r>
          </a:p>
          <a:p>
            <a:r>
              <a:rPr lang="en-US" sz="2300" dirty="0"/>
              <a:t>Being culturally responsive includes an understanding of community norms, values, and practices</a:t>
            </a:r>
          </a:p>
          <a:p>
            <a:r>
              <a:rPr lang="en-US" sz="2300" dirty="0"/>
              <a:t>Acknowledging behavioral expectations and the impact of the same expectations for all students, across all settings etc. and learning about adjustments to align with student’s background (cultural, family, community); identify and acknowledge own “blind spots”</a:t>
            </a:r>
          </a:p>
          <a:p>
            <a:r>
              <a:rPr lang="en-US" sz="2300" dirty="0"/>
              <a:t>Acknowledging bias/biases which cause lower expectations </a:t>
            </a:r>
            <a:br>
              <a:rPr lang="en-US" sz="2300" dirty="0"/>
            </a:br>
            <a:r>
              <a:rPr lang="en-US" sz="2300" dirty="0"/>
              <a:t>for some students, which often create results to match the bias </a:t>
            </a:r>
            <a:r>
              <a:rPr lang="en-US" sz="2300" b="1" dirty="0"/>
              <a:t>including to conduct an FBA and in the BIP process</a:t>
            </a:r>
            <a:endParaRPr lang="en-US" sz="2300" dirty="0"/>
          </a:p>
        </p:txBody>
      </p:sp>
    </p:spTree>
    <p:extLst>
      <p:ext uri="{BB962C8B-B14F-4D97-AF65-F5344CB8AC3E}">
        <p14:creationId xmlns:p14="http://schemas.microsoft.com/office/powerpoint/2010/main" val="130290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83D1-5E51-C91B-E46C-62F69882705A}"/>
              </a:ext>
            </a:extLst>
          </p:cNvPr>
          <p:cNvSpPr>
            <a:spLocks noGrp="1"/>
          </p:cNvSpPr>
          <p:nvPr>
            <p:ph type="title"/>
          </p:nvPr>
        </p:nvSpPr>
        <p:spPr/>
        <p:txBody>
          <a:bodyPr/>
          <a:lstStyle/>
          <a:p>
            <a:r>
              <a:rPr lang="en-US" dirty="0"/>
              <a:t>Staff collaboration continued</a:t>
            </a:r>
          </a:p>
        </p:txBody>
      </p:sp>
      <p:sp>
        <p:nvSpPr>
          <p:cNvPr id="3" name="Content Placeholder 2">
            <a:extLst>
              <a:ext uri="{FF2B5EF4-FFF2-40B4-BE49-F238E27FC236}">
                <a16:creationId xmlns:a16="http://schemas.microsoft.com/office/drawing/2014/main" id="{0618BF56-D7B5-6108-75BF-99B661AE3F04}"/>
              </a:ext>
            </a:extLst>
          </p:cNvPr>
          <p:cNvSpPr>
            <a:spLocks noGrp="1"/>
          </p:cNvSpPr>
          <p:nvPr>
            <p:ph sz="quarter" idx="1"/>
          </p:nvPr>
        </p:nvSpPr>
        <p:spPr>
          <a:xfrm>
            <a:off x="210207" y="1600200"/>
            <a:ext cx="8692055" cy="4495800"/>
          </a:xfrm>
        </p:spPr>
        <p:txBody>
          <a:bodyPr>
            <a:normAutofit fontScale="70000" lnSpcReduction="20000"/>
          </a:bodyPr>
          <a:lstStyle/>
          <a:p>
            <a:r>
              <a:rPr lang="en-US" sz="3400" dirty="0"/>
              <a:t>Examination and recognition of each staff member’s values </a:t>
            </a:r>
            <a:br>
              <a:rPr lang="en-US" sz="3400" dirty="0"/>
            </a:br>
            <a:r>
              <a:rPr lang="en-US" sz="3400" dirty="0"/>
              <a:t>related to equity and diversity</a:t>
            </a:r>
          </a:p>
          <a:p>
            <a:r>
              <a:rPr lang="en-US" sz="3400" dirty="0"/>
              <a:t>Examination of interpersonal communication and problem solving</a:t>
            </a:r>
          </a:p>
          <a:p>
            <a:r>
              <a:rPr lang="en-US" sz="3400" dirty="0"/>
              <a:t>Examination of top-down and bottom-up systems and processes</a:t>
            </a:r>
          </a:p>
          <a:p>
            <a:r>
              <a:rPr lang="en-US" sz="3400" b="1" dirty="0"/>
              <a:t>Examination of the impact of the three above areas on behavioral expectations for students with disabilities; </a:t>
            </a:r>
            <a:r>
              <a:rPr lang="en-US" sz="3400" b="1" i="0" dirty="0">
                <a:solidFill>
                  <a:srgbClr val="333333"/>
                </a:solidFill>
                <a:effectLst/>
              </a:rPr>
              <a:t>assumptions</a:t>
            </a:r>
            <a:r>
              <a:rPr lang="en-US" sz="3400" b="0" i="0" dirty="0">
                <a:solidFill>
                  <a:srgbClr val="333333"/>
                </a:solidFill>
                <a:effectLst/>
              </a:rPr>
              <a:t> about students’ learning behaviors and their capability for academic success, which are tied to students’ identities and/or backgrounds. These </a:t>
            </a:r>
            <a:r>
              <a:rPr lang="en-US" sz="3400" b="1" i="0" dirty="0">
                <a:solidFill>
                  <a:srgbClr val="333333"/>
                </a:solidFill>
                <a:effectLst/>
              </a:rPr>
              <a:t>assumptions</a:t>
            </a:r>
            <a:r>
              <a:rPr lang="en-US" sz="3400" b="0" i="0" dirty="0">
                <a:solidFill>
                  <a:srgbClr val="333333"/>
                </a:solidFill>
                <a:effectLst/>
              </a:rPr>
              <a:t> can impede student growth and achievement (</a:t>
            </a:r>
            <a:r>
              <a:rPr lang="en-US" sz="3400" b="0" i="0" dirty="0" err="1">
                <a:solidFill>
                  <a:srgbClr val="333333"/>
                </a:solidFill>
                <a:effectLst/>
              </a:rPr>
              <a:t>Staats</a:t>
            </a:r>
            <a:r>
              <a:rPr lang="en-US" sz="3400" b="0" i="0" dirty="0">
                <a:solidFill>
                  <a:srgbClr val="333333"/>
                </a:solidFill>
                <a:effectLst/>
              </a:rPr>
              <a:t>, et. al, 2017) along with </a:t>
            </a:r>
            <a:r>
              <a:rPr lang="en-US" sz="3400" b="1" i="0" dirty="0">
                <a:solidFill>
                  <a:srgbClr val="333333"/>
                </a:solidFill>
                <a:effectLst/>
              </a:rPr>
              <a:t>potential impact on conducting an FBA and in the BIP process</a:t>
            </a:r>
            <a:r>
              <a:rPr lang="en-US" sz="3400" b="1" dirty="0">
                <a:solidFill>
                  <a:srgbClr val="333333"/>
                </a:solidFill>
              </a:rPr>
              <a:t> </a:t>
            </a:r>
            <a:endParaRPr lang="en-US" sz="3400" b="1" i="0" dirty="0">
              <a:solidFill>
                <a:srgbClr val="333333"/>
              </a:solidFill>
              <a:effectLst/>
            </a:endParaRPr>
          </a:p>
          <a:p>
            <a:pPr marL="0" indent="0">
              <a:buNone/>
            </a:pPr>
            <a:endParaRPr lang="en-US" sz="2600" b="0" i="0" dirty="0">
              <a:solidFill>
                <a:srgbClr val="333333"/>
              </a:solidFill>
              <a:effectLst/>
              <a:latin typeface="YaleDesign"/>
            </a:endParaRPr>
          </a:p>
          <a:p>
            <a:pPr marL="0" indent="0">
              <a:buNone/>
            </a:pPr>
            <a:r>
              <a:rPr lang="en-US" b="0" i="0" dirty="0" err="1">
                <a:solidFill>
                  <a:srgbClr val="333333"/>
                </a:solidFill>
                <a:effectLst/>
                <a:latin typeface="YaleDesign"/>
              </a:rPr>
              <a:t>Staats</a:t>
            </a:r>
            <a:r>
              <a:rPr lang="en-US" b="0" i="0" dirty="0">
                <a:solidFill>
                  <a:srgbClr val="333333"/>
                </a:solidFill>
                <a:effectLst/>
                <a:latin typeface="YaleDesign"/>
              </a:rPr>
              <a:t> C. et al. (2017). </a:t>
            </a:r>
            <a:r>
              <a:rPr lang="en-US" b="0" i="1" dirty="0">
                <a:solidFill>
                  <a:srgbClr val="333333"/>
                </a:solidFill>
                <a:effectLst/>
                <a:latin typeface="YaleDesign"/>
              </a:rPr>
              <a:t>State of the Science: Implicit Bias Review 2017</a:t>
            </a:r>
            <a:r>
              <a:rPr lang="en-US" b="0" i="0" dirty="0">
                <a:solidFill>
                  <a:srgbClr val="333333"/>
                </a:solidFill>
                <a:effectLst/>
                <a:latin typeface="YaleDesign"/>
              </a:rPr>
              <a:t>. Kirwan Institute for the Study of Race and Ethnicity.</a:t>
            </a:r>
            <a:endParaRPr lang="en-US" b="1" dirty="0"/>
          </a:p>
        </p:txBody>
      </p:sp>
    </p:spTree>
    <p:extLst>
      <p:ext uri="{BB962C8B-B14F-4D97-AF65-F5344CB8AC3E}">
        <p14:creationId xmlns:p14="http://schemas.microsoft.com/office/powerpoint/2010/main" val="21331753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335B74"/>
      </a:dk2>
      <a:lt2>
        <a:srgbClr val="FFFFFF"/>
      </a:lt2>
      <a:accent1>
        <a:srgbClr val="00A3E0"/>
      </a:accent1>
      <a:accent2>
        <a:srgbClr val="003E5A"/>
      </a:accent2>
      <a:accent3>
        <a:srgbClr val="B7DB57"/>
      </a:accent3>
      <a:accent4>
        <a:srgbClr val="41541B"/>
      </a:accent4>
      <a:accent5>
        <a:srgbClr val="A72B2B"/>
      </a:accent5>
      <a:accent6>
        <a:srgbClr val="62A39F"/>
      </a:accent6>
      <a:hlink>
        <a:srgbClr val="006185"/>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dditionalInformation xmlns="895eb294-936d-416b-ad7b-6ca7cfc60130" xsi:nil="true"/>
    <DisplayPage xmlns="895eb294-936d-416b-ad7b-6ca7cfc60130" xsi:nil="true"/>
    <PublishingExpirationDate xmlns="http://schemas.microsoft.com/sharepoint/v3" xsi:nil="true"/>
    <SortOrder xmlns="895eb294-936d-416b-ad7b-6ca7cfc60130">999</SortOrder>
    <tempDiv xmlns="895eb294-936d-416b-ad7b-6ca7cfc60130" xsi:nil="true"/>
    <PublishingStartDate xmlns="http://schemas.microsoft.com/sharepoint/v3" xsi:nil="true"/>
    <IsForm xmlns="895eb294-936d-416b-ad7b-6ca7cfc60130">false</IsForm>
    <Department xmlns="895eb294-936d-416b-ad7b-6ca7cfc60130" xsi:nil="true"/>
    <Heading xmlns="895eb294-936d-416b-ad7b-6ca7cfc60130" xsi:nil="true"/>
    <ISBEIsForm xmlns="32161f05-83f6-4fea-b805-ba1f5854d304">false</ISBEIsFor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DC679D15685047ACC5530CDD3D8E7B" ma:contentTypeVersion="12" ma:contentTypeDescription="Create a new document." ma:contentTypeScope="" ma:versionID="5de1c01a5b3451fc53fe6b33910d3c9e">
  <xsd:schema xmlns:xsd="http://www.w3.org/2001/XMLSchema" xmlns:xs="http://www.w3.org/2001/XMLSchema" xmlns:p="http://schemas.microsoft.com/office/2006/metadata/properties" xmlns:ns1="http://schemas.microsoft.com/sharepoint/v3" xmlns:ns2="32161f05-83f6-4fea-b805-ba1f5854d304" xmlns:ns3="895eb294-936d-416b-ad7b-6ca7cfc60130" targetNamespace="http://schemas.microsoft.com/office/2006/metadata/properties" ma:root="true" ma:fieldsID="520be8dc76d7d3f7772deac7ac3d8fcb" ns1:_="" ns2:_="" ns3:_="">
    <xsd:import namespace="http://schemas.microsoft.com/sharepoint/v3"/>
    <xsd:import namespace="32161f05-83f6-4fea-b805-ba1f5854d304"/>
    <xsd:import namespace="895eb294-936d-416b-ad7b-6ca7cfc60130"/>
    <xsd:element name="properties">
      <xsd:complexType>
        <xsd:sequence>
          <xsd:element name="documentManagement">
            <xsd:complexType>
              <xsd:all>
                <xsd:element ref="ns1:PublishingStartDate" minOccurs="0"/>
                <xsd:element ref="ns1:PublishingExpirationDate" minOccurs="0"/>
                <xsd:element ref="ns2:SharedWithUsers" minOccurs="0"/>
                <xsd:element ref="ns3:Heading" minOccurs="0"/>
                <xsd:element ref="ns3:DisplayPage" minOccurs="0"/>
                <xsd:element ref="ns3:AdditionalInformation" minOccurs="0"/>
                <xsd:element ref="ns3:SortOrder" minOccurs="0"/>
                <xsd:element ref="ns3:IsForm" minOccurs="0"/>
                <xsd:element ref="ns2:ISBEIsForm" minOccurs="0"/>
                <xsd:element ref="ns3:tempDiv" minOccurs="0"/>
                <xsd:element ref="ns3: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161f05-83f6-4fea-b805-ba1f5854d30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SBEIsForm" ma:index="16" nillable="true" ma:displayName="ISBEIsForm" ma:default="0" ma:internalName="ISBEIsForm">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95eb294-936d-416b-ad7b-6ca7cfc60130" elementFormDefault="qualified">
    <xsd:import namespace="http://schemas.microsoft.com/office/2006/documentManagement/types"/>
    <xsd:import namespace="http://schemas.microsoft.com/office/infopath/2007/PartnerControls"/>
    <xsd:element name="Heading" ma:index="11" nillable="true" ma:displayName="Heading" ma:internalName="Heading">
      <xsd:simpleType>
        <xsd:restriction base="dms:Text">
          <xsd:maxLength value="255"/>
        </xsd:restriction>
      </xsd:simpleType>
    </xsd:element>
    <xsd:element name="DisplayPage" ma:index="12" nillable="true" ma:displayName="DisplayPage" ma:internalName="DisplayPage">
      <xsd:simpleType>
        <xsd:restriction base="dms:Text">
          <xsd:maxLength value="255"/>
        </xsd:restriction>
      </xsd:simpleType>
    </xsd:element>
    <xsd:element name="AdditionalInformation" ma:index="13" nillable="true" ma:displayName="AdditionalInformation" ma:internalName="AdditionalInformation">
      <xsd:simpleType>
        <xsd:restriction base="dms:Text">
          <xsd:maxLength value="255"/>
        </xsd:restriction>
      </xsd:simpleType>
    </xsd:element>
    <xsd:element name="SortOrder" ma:index="14" nillable="true" ma:displayName="SortOrder" ma:default="999" ma:internalName="SortOrder">
      <xsd:simpleType>
        <xsd:restriction base="dms:Number"/>
      </xsd:simpleType>
    </xsd:element>
    <xsd:element name="IsForm" ma:index="15" nillable="true" ma:displayName="IsForm" ma:default="0" ma:internalName="IsForm">
      <xsd:simpleType>
        <xsd:restriction base="dms:Boolean"/>
      </xsd:simpleType>
    </xsd:element>
    <xsd:element name="tempDiv" ma:index="17" nillable="true" ma:displayName="tempDiv" ma:internalName="tempDiv">
      <xsd:simpleType>
        <xsd:restriction base="dms:Text">
          <xsd:maxLength value="255"/>
        </xsd:restriction>
      </xsd:simpleType>
    </xsd:element>
    <xsd:element name="Department" ma:index="18" nillable="true" ma:displayName="Department" ma:list="{e71061d4-6703-44f8-87cd-029df48c7f9b}" ma:internalName="Department"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F199BD-7A9B-4AAE-B3A9-309039D4FF81}">
  <ds:schemaRefs>
    <ds:schemaRef ds:uri="http://schemas.microsoft.com/sharepoint/v3/contenttype/forms"/>
  </ds:schemaRefs>
</ds:datastoreItem>
</file>

<file path=customXml/itemProps2.xml><?xml version="1.0" encoding="utf-8"?>
<ds:datastoreItem xmlns:ds="http://schemas.openxmlformats.org/officeDocument/2006/customXml" ds:itemID="{BD09FD4F-89CE-461A-8C60-777CEB9EA399}">
  <ds:schemaRefs>
    <ds:schemaRef ds:uri="http://www.w3.org/XML/1998/namespace"/>
    <ds:schemaRef ds:uri="http://schemas.microsoft.com/sharepoint/v3"/>
    <ds:schemaRef ds:uri="http://purl.org/dc/terms/"/>
    <ds:schemaRef ds:uri="895eb294-936d-416b-ad7b-6ca7cfc60130"/>
    <ds:schemaRef ds:uri="http://schemas.openxmlformats.org/package/2006/metadata/core-properties"/>
    <ds:schemaRef ds:uri="http://schemas.microsoft.com/office/2006/documentManagement/types"/>
    <ds:schemaRef ds:uri="http://purl.org/dc/elements/1.1/"/>
    <ds:schemaRef ds:uri="http://purl.org/dc/dcmitype/"/>
    <ds:schemaRef ds:uri="32161f05-83f6-4fea-b805-ba1f5854d304"/>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113C0EAC-550D-46D6-803D-046A1DF100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161f05-83f6-4fea-b805-ba1f5854d304"/>
    <ds:schemaRef ds:uri="895eb294-936d-416b-ad7b-6ca7cfc601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4242</TotalTime>
  <Words>1558</Words>
  <Application>Microsoft Office PowerPoint</Application>
  <PresentationFormat>On-screen Show (4:3)</PresentationFormat>
  <Paragraphs>118</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Söhne</vt:lpstr>
      <vt:lpstr>Source Sans Pro</vt:lpstr>
      <vt:lpstr>Times New Roman</vt:lpstr>
      <vt:lpstr>Trebuchet MS</vt:lpstr>
      <vt:lpstr>Wingdings</vt:lpstr>
      <vt:lpstr>YaleDesign</vt:lpstr>
      <vt:lpstr>Median</vt:lpstr>
      <vt:lpstr> </vt:lpstr>
      <vt:lpstr> </vt:lpstr>
      <vt:lpstr>Agenda </vt:lpstr>
      <vt:lpstr>Behavior Assessment Training  (BAT) project</vt:lpstr>
      <vt:lpstr>Overview of topic</vt:lpstr>
      <vt:lpstr>Poll #1: Do you agree with the previous statements?</vt:lpstr>
      <vt:lpstr>Collaboration to address implicit bias: Context for the topic </vt:lpstr>
      <vt:lpstr>Staff collaboration to address bias</vt:lpstr>
      <vt:lpstr>Staff collaboration continued</vt:lpstr>
      <vt:lpstr>Community collaboration</vt:lpstr>
      <vt:lpstr>Community collaboration continued</vt:lpstr>
      <vt:lpstr>Poll #2: Community collaboration </vt:lpstr>
      <vt:lpstr>Family collaboration</vt:lpstr>
      <vt:lpstr>Family collaboration continued</vt:lpstr>
      <vt:lpstr>Bronfenbrenner’s ecological framework</vt:lpstr>
      <vt:lpstr>Levels of the framework</vt:lpstr>
      <vt:lpstr>Strategies for collaboration</vt:lpstr>
      <vt:lpstr>Strategies for collaboration continued</vt:lpstr>
      <vt:lpstr>Poll #3: How likely are you to implement one  or more of the strategies for collaboration?</vt:lpstr>
      <vt:lpstr>Poll #4: Which strategy for collaboration are you likely to implement?</vt:lpstr>
      <vt:lpstr>Making a Connection</vt:lpstr>
      <vt:lpstr>Self-reflection</vt:lpstr>
      <vt:lpstr>Preview spring 2024 webinars</vt:lpstr>
      <vt:lpstr>Please complete the Exit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Power_Point_Template 1- Feb. 2020.pptx</dc:title>
  <dc:creator>GRIFFIN MEGAN</dc:creator>
  <cp:lastModifiedBy>Connet, Michelle L</cp:lastModifiedBy>
  <cp:revision>207</cp:revision>
  <dcterms:modified xsi:type="dcterms:W3CDTF">2023-09-22T17:11:44Z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y fmtid="{D5CDD505-2E9C-101B-9397-08002B2CF9AE}" pid="3" name="ContentTypeId">
    <vt:lpwstr>0x010100BADC679D15685047ACC5530CDD3D8E7B</vt:lpwstr>
  </property>
</Properties>
</file>