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4"/>
  </p:sldMasterIdLst>
  <p:notesMasterIdLst>
    <p:notesMasterId r:id="rId47"/>
  </p:notesMasterIdLst>
  <p:sldIdLst>
    <p:sldId id="257" r:id="rId5"/>
    <p:sldId id="276" r:id="rId6"/>
    <p:sldId id="578" r:id="rId7"/>
    <p:sldId id="575" r:id="rId8"/>
    <p:sldId id="282" r:id="rId9"/>
    <p:sldId id="572" r:id="rId10"/>
    <p:sldId id="283" r:id="rId11"/>
    <p:sldId id="574" r:id="rId12"/>
    <p:sldId id="582" r:id="rId13"/>
    <p:sldId id="277" r:id="rId14"/>
    <p:sldId id="581" r:id="rId15"/>
    <p:sldId id="577" r:id="rId16"/>
    <p:sldId id="576" r:id="rId17"/>
    <p:sldId id="264" r:id="rId18"/>
    <p:sldId id="265" r:id="rId19"/>
    <p:sldId id="266" r:id="rId20"/>
    <p:sldId id="267" r:id="rId21"/>
    <p:sldId id="280" r:id="rId22"/>
    <p:sldId id="566" r:id="rId23"/>
    <p:sldId id="285" r:id="rId24"/>
    <p:sldId id="286" r:id="rId25"/>
    <p:sldId id="270" r:id="rId26"/>
    <p:sldId id="284" r:id="rId27"/>
    <p:sldId id="279" r:id="rId28"/>
    <p:sldId id="287" r:id="rId29"/>
    <p:sldId id="262" r:id="rId30"/>
    <p:sldId id="288" r:id="rId31"/>
    <p:sldId id="269" r:id="rId32"/>
    <p:sldId id="570" r:id="rId33"/>
    <p:sldId id="573" r:id="rId34"/>
    <p:sldId id="272" r:id="rId35"/>
    <p:sldId id="571" r:id="rId36"/>
    <p:sldId id="273" r:id="rId37"/>
    <p:sldId id="275" r:id="rId38"/>
    <p:sldId id="289" r:id="rId39"/>
    <p:sldId id="290" r:id="rId40"/>
    <p:sldId id="583" r:id="rId41"/>
    <p:sldId id="580" r:id="rId42"/>
    <p:sldId id="579" r:id="rId43"/>
    <p:sldId id="291" r:id="rId44"/>
    <p:sldId id="292" r:id="rId45"/>
    <p:sldId id="263" r:id="rId4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EE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3" autoAdjust="0"/>
    <p:restoredTop sz="74718"/>
  </p:normalViewPr>
  <p:slideViewPr>
    <p:cSldViewPr snapToGrid="0">
      <p:cViewPr varScale="1">
        <p:scale>
          <a:sx n="54" d="100"/>
          <a:sy n="54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08BB7-197C-475E-90D9-ECA1C3CD73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55731-6869-49A5-B7BA-33A448ACD8BB}">
      <dgm:prSet/>
      <dgm:spPr>
        <a:solidFill>
          <a:schemeClr val="accent2">
            <a:lumMod val="75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Type 1—single incident</a:t>
          </a:r>
        </a:p>
      </dgm:t>
    </dgm:pt>
    <dgm:pt modelId="{A332A76B-08BA-4EDA-8EE1-D2BFD345E45A}" type="parTrans" cxnId="{9F448412-FF13-4A3C-B713-DB1EB37FAFE5}">
      <dgm:prSet/>
      <dgm:spPr/>
      <dgm:t>
        <a:bodyPr/>
        <a:lstStyle/>
        <a:p>
          <a:endParaRPr lang="en-US"/>
        </a:p>
      </dgm:t>
    </dgm:pt>
    <dgm:pt modelId="{094FBA94-E9EA-41F5-A223-2F1871FF4046}" type="sibTrans" cxnId="{9F448412-FF13-4A3C-B713-DB1EB37FAFE5}">
      <dgm:prSet/>
      <dgm:spPr/>
      <dgm:t>
        <a:bodyPr/>
        <a:lstStyle/>
        <a:p>
          <a:endParaRPr lang="en-US"/>
        </a:p>
      </dgm:t>
    </dgm:pt>
    <dgm:pt modelId="{3F5BEC67-6F64-4846-80EA-207FB0F173E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Type 2—complex/developmental trauma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3C290-836C-4511-B87A-59DEE503278D}" type="parTrans" cxnId="{2EF29BAF-8FF9-4700-85FC-BEC6F89B97FB}">
      <dgm:prSet/>
      <dgm:spPr/>
      <dgm:t>
        <a:bodyPr/>
        <a:lstStyle/>
        <a:p>
          <a:endParaRPr lang="en-US"/>
        </a:p>
      </dgm:t>
    </dgm:pt>
    <dgm:pt modelId="{D22B4C1B-45C9-4CF4-B70C-EEA3F65B2B72}" type="sibTrans" cxnId="{2EF29BAF-8FF9-4700-85FC-BEC6F89B97FB}">
      <dgm:prSet/>
      <dgm:spPr/>
      <dgm:t>
        <a:bodyPr/>
        <a:lstStyle/>
        <a:p>
          <a:endParaRPr lang="en-US"/>
        </a:p>
      </dgm:t>
    </dgm:pt>
    <dgm:pt modelId="{D4707124-EBA4-47C8-AF9F-E6AFF98C5557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Sustained over time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D41E9-37BD-42A0-8862-12551FFD6695}" type="parTrans" cxnId="{5D8F35EC-39D4-4AF7-89A1-6CA03B49821A}">
      <dgm:prSet/>
      <dgm:spPr/>
      <dgm:t>
        <a:bodyPr/>
        <a:lstStyle/>
        <a:p>
          <a:endParaRPr lang="en-US"/>
        </a:p>
      </dgm:t>
    </dgm:pt>
    <dgm:pt modelId="{0195DF16-A9EF-4770-9DEB-27E1E8DC90C1}" type="sibTrans" cxnId="{5D8F35EC-39D4-4AF7-89A1-6CA03B49821A}">
      <dgm:prSet/>
      <dgm:spPr/>
      <dgm:t>
        <a:bodyPr/>
        <a:lstStyle/>
        <a:p>
          <a:endParaRPr lang="en-US"/>
        </a:p>
      </dgm:t>
    </dgm:pt>
    <dgm:pt modelId="{C5570F83-DDCD-46EE-9C66-18DF6FC1450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 childhood</a:t>
          </a:r>
        </a:p>
      </dgm:t>
    </dgm:pt>
    <dgm:pt modelId="{71A423D5-BAA2-48F3-8CB3-52A241DFBFC5}" type="parTrans" cxnId="{9C3F7052-6C7E-4B1B-94CB-AF42885DFD3F}">
      <dgm:prSet/>
      <dgm:spPr/>
      <dgm:t>
        <a:bodyPr/>
        <a:lstStyle/>
        <a:p>
          <a:endParaRPr lang="en-US"/>
        </a:p>
      </dgm:t>
    </dgm:pt>
    <dgm:pt modelId="{7006F616-56A5-4CB5-B43D-EC0CDCC3AB5E}" type="sibTrans" cxnId="{9C3F7052-6C7E-4B1B-94CB-AF42885DFD3F}">
      <dgm:prSet/>
      <dgm:spPr/>
      <dgm:t>
        <a:bodyPr/>
        <a:lstStyle/>
        <a:p>
          <a:endParaRPr lang="en-US"/>
        </a:p>
      </dgm:t>
    </dgm:pt>
    <dgm:pt modelId="{1F18F02F-A880-4266-B219-CB102073A929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Usually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by someone in a close relationship</a:t>
          </a:r>
        </a:p>
      </dgm:t>
    </dgm:pt>
    <dgm:pt modelId="{415DA232-849E-4F50-A404-D843A6F0DE8A}" type="parTrans" cxnId="{7EFCCD58-EEE9-49C9-BE84-EDCA43A22FC0}">
      <dgm:prSet/>
      <dgm:spPr/>
      <dgm:t>
        <a:bodyPr/>
        <a:lstStyle/>
        <a:p>
          <a:endParaRPr lang="en-US"/>
        </a:p>
      </dgm:t>
    </dgm:pt>
    <dgm:pt modelId="{6F2DAC25-FDE0-4F26-9CEB-13A9F6112FE5}" type="sibTrans" cxnId="{7EFCCD58-EEE9-49C9-BE84-EDCA43A22FC0}">
      <dgm:prSet/>
      <dgm:spPr/>
      <dgm:t>
        <a:bodyPr/>
        <a:lstStyle/>
        <a:p>
          <a:endParaRPr lang="en-US"/>
        </a:p>
      </dgm:t>
    </dgm:pt>
    <dgm:pt modelId="{EA140DAC-D762-4801-A461-ADFD35E4A1B4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cape is “difficult or impossible”</a:t>
          </a:r>
        </a:p>
      </dgm:t>
    </dgm:pt>
    <dgm:pt modelId="{71C68508-827B-448D-83B4-4003067E02EE}" type="parTrans" cxnId="{D50641A2-0362-46B3-BD06-14FBC7EB2110}">
      <dgm:prSet/>
      <dgm:spPr/>
      <dgm:t>
        <a:bodyPr/>
        <a:lstStyle/>
        <a:p>
          <a:endParaRPr lang="en-US"/>
        </a:p>
      </dgm:t>
    </dgm:pt>
    <dgm:pt modelId="{294A86A0-68EA-4730-8C98-B8B36C1CEACD}" type="sibTrans" cxnId="{D50641A2-0362-46B3-BD06-14FBC7EB2110}">
      <dgm:prSet/>
      <dgm:spPr/>
      <dgm:t>
        <a:bodyPr/>
        <a:lstStyle/>
        <a:p>
          <a:endParaRPr lang="en-US"/>
        </a:p>
      </dgm:t>
    </dgm:pt>
    <dgm:pt modelId="{1759EDD6-F572-3F47-9510-9E206E82EEA1}" type="pres">
      <dgm:prSet presAssocID="{31808BB7-197C-475E-90D9-ECA1C3CD7372}" presName="linear" presStyleCnt="0">
        <dgm:presLayoutVars>
          <dgm:dir/>
          <dgm:animLvl val="lvl"/>
          <dgm:resizeHandles val="exact"/>
        </dgm:presLayoutVars>
      </dgm:prSet>
      <dgm:spPr/>
    </dgm:pt>
    <dgm:pt modelId="{725E6502-9493-1F4F-B753-FCAEBC15261F}" type="pres">
      <dgm:prSet presAssocID="{46755731-6869-49A5-B7BA-33A448ACD8BB}" presName="parentLin" presStyleCnt="0"/>
      <dgm:spPr/>
    </dgm:pt>
    <dgm:pt modelId="{F69CEEF9-6613-6A45-88DB-EC7C6208087D}" type="pres">
      <dgm:prSet presAssocID="{46755731-6869-49A5-B7BA-33A448ACD8BB}" presName="parentLeftMargin" presStyleLbl="node1" presStyleIdx="0" presStyleCnt="2"/>
      <dgm:spPr/>
    </dgm:pt>
    <dgm:pt modelId="{C11C431B-1848-214F-9B1C-2C6F93826DF1}" type="pres">
      <dgm:prSet presAssocID="{46755731-6869-49A5-B7BA-33A448ACD8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0E9DCF-641D-C741-8DF3-8CE33F104206}" type="pres">
      <dgm:prSet presAssocID="{46755731-6869-49A5-B7BA-33A448ACD8BB}" presName="negativeSpace" presStyleCnt="0"/>
      <dgm:spPr/>
    </dgm:pt>
    <dgm:pt modelId="{A506C84C-0620-4543-AF3B-13B66D7E3751}" type="pres">
      <dgm:prSet presAssocID="{46755731-6869-49A5-B7BA-33A448ACD8BB}" presName="childText" presStyleLbl="conFgAcc1" presStyleIdx="0" presStyleCnt="2">
        <dgm:presLayoutVars>
          <dgm:bulletEnabled val="1"/>
        </dgm:presLayoutVars>
      </dgm:prSet>
      <dgm:spPr/>
    </dgm:pt>
    <dgm:pt modelId="{D47D56DA-986D-F64A-9F8A-DB71C4BD2FAB}" type="pres">
      <dgm:prSet presAssocID="{094FBA94-E9EA-41F5-A223-2F1871FF4046}" presName="spaceBetweenRectangles" presStyleCnt="0"/>
      <dgm:spPr/>
    </dgm:pt>
    <dgm:pt modelId="{66C480E3-63B4-D848-A675-C851ABDD94B4}" type="pres">
      <dgm:prSet presAssocID="{3F5BEC67-6F64-4846-80EA-207FB0F173ED}" presName="parentLin" presStyleCnt="0"/>
      <dgm:spPr/>
    </dgm:pt>
    <dgm:pt modelId="{177E7661-79D6-1E4B-9151-512F98662227}" type="pres">
      <dgm:prSet presAssocID="{3F5BEC67-6F64-4846-80EA-207FB0F173ED}" presName="parentLeftMargin" presStyleLbl="node1" presStyleIdx="0" presStyleCnt="2"/>
      <dgm:spPr/>
    </dgm:pt>
    <dgm:pt modelId="{95A4B2B1-657E-E941-B2A5-183912A42103}" type="pres">
      <dgm:prSet presAssocID="{3F5BEC67-6F64-4846-80EA-207FB0F173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559C54-5509-8C44-A627-C769AE2362E1}" type="pres">
      <dgm:prSet presAssocID="{3F5BEC67-6F64-4846-80EA-207FB0F173ED}" presName="negativeSpace" presStyleCnt="0"/>
      <dgm:spPr/>
    </dgm:pt>
    <dgm:pt modelId="{671679E4-2AD4-9248-936B-4A258E0208B6}" type="pres">
      <dgm:prSet presAssocID="{3F5BEC67-6F64-4846-80EA-207FB0F173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1934802-9ABC-0049-8FCE-9F9855FA32F4}" type="presOf" srcId="{EA140DAC-D762-4801-A461-ADFD35E4A1B4}" destId="{671679E4-2AD4-9248-936B-4A258E0208B6}" srcOrd="0" destOrd="3" presId="urn:microsoft.com/office/officeart/2005/8/layout/list1"/>
    <dgm:cxn modelId="{9F448412-FF13-4A3C-B713-DB1EB37FAFE5}" srcId="{31808BB7-197C-475E-90D9-ECA1C3CD7372}" destId="{46755731-6869-49A5-B7BA-33A448ACD8BB}" srcOrd="0" destOrd="0" parTransId="{A332A76B-08BA-4EDA-8EE1-D2BFD345E45A}" sibTransId="{094FBA94-E9EA-41F5-A223-2F1871FF4046}"/>
    <dgm:cxn modelId="{3BDE152B-772C-3A40-A276-9D67BAC95504}" type="presOf" srcId="{1F18F02F-A880-4266-B219-CB102073A929}" destId="{671679E4-2AD4-9248-936B-4A258E0208B6}" srcOrd="0" destOrd="2" presId="urn:microsoft.com/office/officeart/2005/8/layout/list1"/>
    <dgm:cxn modelId="{FCC25D4D-05B6-814B-9477-286EFA7C3F26}" type="presOf" srcId="{3F5BEC67-6F64-4846-80EA-207FB0F173ED}" destId="{177E7661-79D6-1E4B-9151-512F98662227}" srcOrd="0" destOrd="0" presId="urn:microsoft.com/office/officeart/2005/8/layout/list1"/>
    <dgm:cxn modelId="{9C3F7052-6C7E-4B1B-94CB-AF42885DFD3F}" srcId="{3F5BEC67-6F64-4846-80EA-207FB0F173ED}" destId="{C5570F83-DDCD-46EE-9C66-18DF6FC14500}" srcOrd="1" destOrd="0" parTransId="{71A423D5-BAA2-48F3-8CB3-52A241DFBFC5}" sibTransId="{7006F616-56A5-4CB5-B43D-EC0CDCC3AB5E}"/>
    <dgm:cxn modelId="{7EFCCD58-EEE9-49C9-BE84-EDCA43A22FC0}" srcId="{3F5BEC67-6F64-4846-80EA-207FB0F173ED}" destId="{1F18F02F-A880-4266-B219-CB102073A929}" srcOrd="2" destOrd="0" parTransId="{415DA232-849E-4F50-A404-D843A6F0DE8A}" sibTransId="{6F2DAC25-FDE0-4F26-9CEB-13A9F6112FE5}"/>
    <dgm:cxn modelId="{15CDB98C-E88B-1647-B349-8F676C09300A}" type="presOf" srcId="{46755731-6869-49A5-B7BA-33A448ACD8BB}" destId="{F69CEEF9-6613-6A45-88DB-EC7C6208087D}" srcOrd="0" destOrd="0" presId="urn:microsoft.com/office/officeart/2005/8/layout/list1"/>
    <dgm:cxn modelId="{113EBB98-16BE-C946-B133-B0AC00D91576}" type="presOf" srcId="{46755731-6869-49A5-B7BA-33A448ACD8BB}" destId="{C11C431B-1848-214F-9B1C-2C6F93826DF1}" srcOrd="1" destOrd="0" presId="urn:microsoft.com/office/officeart/2005/8/layout/list1"/>
    <dgm:cxn modelId="{B28EAA9A-9927-034A-9E75-FB4028F87A12}" type="presOf" srcId="{C5570F83-DDCD-46EE-9C66-18DF6FC14500}" destId="{671679E4-2AD4-9248-936B-4A258E0208B6}" srcOrd="0" destOrd="1" presId="urn:microsoft.com/office/officeart/2005/8/layout/list1"/>
    <dgm:cxn modelId="{D50641A2-0362-46B3-BD06-14FBC7EB2110}" srcId="{3F5BEC67-6F64-4846-80EA-207FB0F173ED}" destId="{EA140DAC-D762-4801-A461-ADFD35E4A1B4}" srcOrd="3" destOrd="0" parTransId="{71C68508-827B-448D-83B4-4003067E02EE}" sibTransId="{294A86A0-68EA-4730-8C98-B8B36C1CEACD}"/>
    <dgm:cxn modelId="{137B0CAC-34A6-AD48-A947-87C4E41D9DBF}" type="presOf" srcId="{31808BB7-197C-475E-90D9-ECA1C3CD7372}" destId="{1759EDD6-F572-3F47-9510-9E206E82EEA1}" srcOrd="0" destOrd="0" presId="urn:microsoft.com/office/officeart/2005/8/layout/list1"/>
    <dgm:cxn modelId="{2EF29BAF-8FF9-4700-85FC-BEC6F89B97FB}" srcId="{31808BB7-197C-475E-90D9-ECA1C3CD7372}" destId="{3F5BEC67-6F64-4846-80EA-207FB0F173ED}" srcOrd="1" destOrd="0" parTransId="{9243C290-836C-4511-B87A-59DEE503278D}" sibTransId="{D22B4C1B-45C9-4CF4-B70C-EEA3F65B2B72}"/>
    <dgm:cxn modelId="{0FD3A4B1-A579-8A43-9E39-A30081884378}" type="presOf" srcId="{D4707124-EBA4-47C8-AF9F-E6AFF98C5557}" destId="{671679E4-2AD4-9248-936B-4A258E0208B6}" srcOrd="0" destOrd="0" presId="urn:microsoft.com/office/officeart/2005/8/layout/list1"/>
    <dgm:cxn modelId="{2950A5D6-2937-6348-B8D6-45F8E96FFD84}" type="presOf" srcId="{3F5BEC67-6F64-4846-80EA-207FB0F173ED}" destId="{95A4B2B1-657E-E941-B2A5-183912A42103}" srcOrd="1" destOrd="0" presId="urn:microsoft.com/office/officeart/2005/8/layout/list1"/>
    <dgm:cxn modelId="{5D8F35EC-39D4-4AF7-89A1-6CA03B49821A}" srcId="{3F5BEC67-6F64-4846-80EA-207FB0F173ED}" destId="{D4707124-EBA4-47C8-AF9F-E6AFF98C5557}" srcOrd="0" destOrd="0" parTransId="{9B9D41E9-37BD-42A0-8862-12551FFD6695}" sibTransId="{0195DF16-A9EF-4770-9DEB-27E1E8DC90C1}"/>
    <dgm:cxn modelId="{F20BD0BE-5C5D-5741-AA30-01549275C905}" type="presParOf" srcId="{1759EDD6-F572-3F47-9510-9E206E82EEA1}" destId="{725E6502-9493-1F4F-B753-FCAEBC15261F}" srcOrd="0" destOrd="0" presId="urn:microsoft.com/office/officeart/2005/8/layout/list1"/>
    <dgm:cxn modelId="{4EF34AF8-4E36-C548-90E5-C9F41DBD7ACB}" type="presParOf" srcId="{725E6502-9493-1F4F-B753-FCAEBC15261F}" destId="{F69CEEF9-6613-6A45-88DB-EC7C6208087D}" srcOrd="0" destOrd="0" presId="urn:microsoft.com/office/officeart/2005/8/layout/list1"/>
    <dgm:cxn modelId="{B5D33199-FB22-C048-81A4-FF16817FFF6D}" type="presParOf" srcId="{725E6502-9493-1F4F-B753-FCAEBC15261F}" destId="{C11C431B-1848-214F-9B1C-2C6F93826DF1}" srcOrd="1" destOrd="0" presId="urn:microsoft.com/office/officeart/2005/8/layout/list1"/>
    <dgm:cxn modelId="{3D2B73E2-F5A7-4246-B045-AAF691547F7E}" type="presParOf" srcId="{1759EDD6-F572-3F47-9510-9E206E82EEA1}" destId="{A10E9DCF-641D-C741-8DF3-8CE33F104206}" srcOrd="1" destOrd="0" presId="urn:microsoft.com/office/officeart/2005/8/layout/list1"/>
    <dgm:cxn modelId="{A91F7656-56D6-9C43-9F3D-3B83B74BFA74}" type="presParOf" srcId="{1759EDD6-F572-3F47-9510-9E206E82EEA1}" destId="{A506C84C-0620-4543-AF3B-13B66D7E3751}" srcOrd="2" destOrd="0" presId="urn:microsoft.com/office/officeart/2005/8/layout/list1"/>
    <dgm:cxn modelId="{ED0045E5-C480-F44D-B7B1-389C6EE51AFC}" type="presParOf" srcId="{1759EDD6-F572-3F47-9510-9E206E82EEA1}" destId="{D47D56DA-986D-F64A-9F8A-DB71C4BD2FAB}" srcOrd="3" destOrd="0" presId="urn:microsoft.com/office/officeart/2005/8/layout/list1"/>
    <dgm:cxn modelId="{97A98E6B-4F74-4B4B-B716-A304393270B1}" type="presParOf" srcId="{1759EDD6-F572-3F47-9510-9E206E82EEA1}" destId="{66C480E3-63B4-D848-A675-C851ABDD94B4}" srcOrd="4" destOrd="0" presId="urn:microsoft.com/office/officeart/2005/8/layout/list1"/>
    <dgm:cxn modelId="{8A2B7AC0-48DA-C041-AB27-2B8C80083336}" type="presParOf" srcId="{66C480E3-63B4-D848-A675-C851ABDD94B4}" destId="{177E7661-79D6-1E4B-9151-512F98662227}" srcOrd="0" destOrd="0" presId="urn:microsoft.com/office/officeart/2005/8/layout/list1"/>
    <dgm:cxn modelId="{1849FC76-0A4A-7B4C-AC52-0EB575BC14FB}" type="presParOf" srcId="{66C480E3-63B4-D848-A675-C851ABDD94B4}" destId="{95A4B2B1-657E-E941-B2A5-183912A42103}" srcOrd="1" destOrd="0" presId="urn:microsoft.com/office/officeart/2005/8/layout/list1"/>
    <dgm:cxn modelId="{8A38CCE4-FF5D-3A49-BA4B-A08EE124BC96}" type="presParOf" srcId="{1759EDD6-F572-3F47-9510-9E206E82EEA1}" destId="{88559C54-5509-8C44-A627-C769AE2362E1}" srcOrd="5" destOrd="0" presId="urn:microsoft.com/office/officeart/2005/8/layout/list1"/>
    <dgm:cxn modelId="{17B57BB2-9CF4-1C4B-AAB1-4271DF1F6F75}" type="presParOf" srcId="{1759EDD6-F572-3F47-9510-9E206E82EEA1}" destId="{671679E4-2AD4-9248-936B-4A258E0208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64FB1-77D5-41AC-9DBB-2B7847FEB2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D974E0-8E65-4A36-9D9C-C93E8DAA4B62}">
      <dgm:prSet/>
      <dgm:spPr/>
      <dgm:t>
        <a:bodyPr/>
        <a:lstStyle/>
        <a:p>
          <a:r>
            <a:rPr lang="en-US"/>
            <a:t>Parents shared about prior trauma.</a:t>
          </a:r>
        </a:p>
      </dgm:t>
    </dgm:pt>
    <dgm:pt modelId="{13793B83-731A-416B-A0C2-BF790BD90450}" type="parTrans" cxnId="{554F53E5-1782-4582-A53B-45E7726AFB3A}">
      <dgm:prSet/>
      <dgm:spPr/>
      <dgm:t>
        <a:bodyPr/>
        <a:lstStyle/>
        <a:p>
          <a:endParaRPr lang="en-US"/>
        </a:p>
      </dgm:t>
    </dgm:pt>
    <dgm:pt modelId="{032BBD4B-0194-4890-99FD-DB43F7E182F5}" type="sibTrans" cxnId="{554F53E5-1782-4582-A53B-45E7726AFB3A}">
      <dgm:prSet/>
      <dgm:spPr/>
      <dgm:t>
        <a:bodyPr/>
        <a:lstStyle/>
        <a:p>
          <a:endParaRPr lang="en-US"/>
        </a:p>
      </dgm:t>
    </dgm:pt>
    <dgm:pt modelId="{1F292CE0-C6CB-42B4-8C97-0B1044A98464}">
      <dgm:prSet/>
      <dgm:spPr/>
      <dgm:t>
        <a:bodyPr/>
        <a:lstStyle/>
        <a:p>
          <a:r>
            <a:rPr lang="en-US"/>
            <a:t>Students shared about prior trauma.</a:t>
          </a:r>
        </a:p>
      </dgm:t>
    </dgm:pt>
    <dgm:pt modelId="{86DF1F10-05AA-408D-9C9A-EA173C6EACD1}" type="parTrans" cxnId="{17D4A344-0AB0-4A41-A687-12D804894649}">
      <dgm:prSet/>
      <dgm:spPr/>
      <dgm:t>
        <a:bodyPr/>
        <a:lstStyle/>
        <a:p>
          <a:endParaRPr lang="en-US"/>
        </a:p>
      </dgm:t>
    </dgm:pt>
    <dgm:pt modelId="{5EE9C0CB-E340-455A-9659-1E6E2940BA9D}" type="sibTrans" cxnId="{17D4A344-0AB0-4A41-A687-12D804894649}">
      <dgm:prSet/>
      <dgm:spPr/>
      <dgm:t>
        <a:bodyPr/>
        <a:lstStyle/>
        <a:p>
          <a:endParaRPr lang="en-US"/>
        </a:p>
      </dgm:t>
    </dgm:pt>
    <dgm:pt modelId="{94F2A91A-7088-498D-8C73-0F79054CABCD}">
      <dgm:prSet/>
      <dgm:spPr/>
      <dgm:t>
        <a:bodyPr/>
        <a:lstStyle/>
        <a:p>
          <a:r>
            <a:rPr lang="en-US"/>
            <a:t>IEP indicated prior trauma. </a:t>
          </a:r>
        </a:p>
      </dgm:t>
    </dgm:pt>
    <dgm:pt modelId="{8146E328-6C47-4A7D-A515-430B3865BCFC}" type="parTrans" cxnId="{37E90D82-595B-4EE7-B859-C4D2A1CC0BAF}">
      <dgm:prSet/>
      <dgm:spPr/>
      <dgm:t>
        <a:bodyPr/>
        <a:lstStyle/>
        <a:p>
          <a:endParaRPr lang="en-US"/>
        </a:p>
      </dgm:t>
    </dgm:pt>
    <dgm:pt modelId="{E6983AF8-7E88-463D-B09E-4540FB69BF14}" type="sibTrans" cxnId="{37E90D82-595B-4EE7-B859-C4D2A1CC0BAF}">
      <dgm:prSet/>
      <dgm:spPr/>
      <dgm:t>
        <a:bodyPr/>
        <a:lstStyle/>
        <a:p>
          <a:endParaRPr lang="en-US"/>
        </a:p>
      </dgm:t>
    </dgm:pt>
    <dgm:pt modelId="{332BD225-3C05-4E23-95CE-8AC161A12AC2}">
      <dgm:prSet/>
      <dgm:spPr/>
      <dgm:t>
        <a:bodyPr/>
        <a:lstStyle/>
        <a:p>
          <a:r>
            <a:rPr lang="en-US"/>
            <a:t>Other</a:t>
          </a:r>
        </a:p>
      </dgm:t>
    </dgm:pt>
    <dgm:pt modelId="{E875281D-0AC6-40F4-AA6B-842E78600D42}" type="parTrans" cxnId="{B631681C-4616-4013-AC42-F13C119D57D3}">
      <dgm:prSet/>
      <dgm:spPr/>
      <dgm:t>
        <a:bodyPr/>
        <a:lstStyle/>
        <a:p>
          <a:endParaRPr lang="en-US"/>
        </a:p>
      </dgm:t>
    </dgm:pt>
    <dgm:pt modelId="{28BD9C83-C9B7-4646-ABA7-4FC6678C56A7}" type="sibTrans" cxnId="{B631681C-4616-4013-AC42-F13C119D57D3}">
      <dgm:prSet/>
      <dgm:spPr/>
      <dgm:t>
        <a:bodyPr/>
        <a:lstStyle/>
        <a:p>
          <a:endParaRPr lang="en-US"/>
        </a:p>
      </dgm:t>
    </dgm:pt>
    <dgm:pt modelId="{39316404-24F2-4088-8549-3554101923F4}">
      <dgm:prSet/>
      <dgm:spPr/>
      <dgm:t>
        <a:bodyPr/>
        <a:lstStyle/>
        <a:p>
          <a:r>
            <a:rPr lang="en-US"/>
            <a:t>None of the above.</a:t>
          </a:r>
        </a:p>
      </dgm:t>
    </dgm:pt>
    <dgm:pt modelId="{AE15A393-6E95-4DEA-93F7-6FC8715E7D51}" type="parTrans" cxnId="{416A3699-60AB-44C9-8F95-D1AC199A2C4F}">
      <dgm:prSet/>
      <dgm:spPr/>
      <dgm:t>
        <a:bodyPr/>
        <a:lstStyle/>
        <a:p>
          <a:endParaRPr lang="en-US"/>
        </a:p>
      </dgm:t>
    </dgm:pt>
    <dgm:pt modelId="{B763FA5C-FABC-4977-BD9B-F613E2F467F0}" type="sibTrans" cxnId="{416A3699-60AB-44C9-8F95-D1AC199A2C4F}">
      <dgm:prSet/>
      <dgm:spPr/>
      <dgm:t>
        <a:bodyPr/>
        <a:lstStyle/>
        <a:p>
          <a:endParaRPr lang="en-US"/>
        </a:p>
      </dgm:t>
    </dgm:pt>
    <dgm:pt modelId="{9325E349-29F2-4589-95B5-4CBB2AC05648}" type="pres">
      <dgm:prSet presAssocID="{5F764FB1-77D5-41AC-9DBB-2B7847FEB2E7}" presName="linear" presStyleCnt="0">
        <dgm:presLayoutVars>
          <dgm:animLvl val="lvl"/>
          <dgm:resizeHandles val="exact"/>
        </dgm:presLayoutVars>
      </dgm:prSet>
      <dgm:spPr/>
    </dgm:pt>
    <dgm:pt modelId="{C9A465EE-B489-410C-94ED-5F64AD77F1FC}" type="pres">
      <dgm:prSet presAssocID="{6DD974E0-8E65-4A36-9D9C-C93E8DAA4B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FCCC08-C9C3-4297-9D3B-25D8CE14813F}" type="pres">
      <dgm:prSet presAssocID="{032BBD4B-0194-4890-99FD-DB43F7E182F5}" presName="spacer" presStyleCnt="0"/>
      <dgm:spPr/>
    </dgm:pt>
    <dgm:pt modelId="{3FC584DE-0AA7-4EB0-BF40-BA2FBCC4BC0F}" type="pres">
      <dgm:prSet presAssocID="{1F292CE0-C6CB-42B4-8C97-0B1044A984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DE1018-FB1A-4B83-BE15-69B424BE2598}" type="pres">
      <dgm:prSet presAssocID="{5EE9C0CB-E340-455A-9659-1E6E2940BA9D}" presName="spacer" presStyleCnt="0"/>
      <dgm:spPr/>
    </dgm:pt>
    <dgm:pt modelId="{CE4CA84A-D0AD-4E23-8753-3851EC68FE65}" type="pres">
      <dgm:prSet presAssocID="{94F2A91A-7088-498D-8C73-0F79054CAB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BAB564-349B-4516-A458-18E1FB9F6FAC}" type="pres">
      <dgm:prSet presAssocID="{E6983AF8-7E88-463D-B09E-4540FB69BF14}" presName="spacer" presStyleCnt="0"/>
      <dgm:spPr/>
    </dgm:pt>
    <dgm:pt modelId="{BB8AE607-B6BE-4FD7-84DC-BBF3CC2EF83D}" type="pres">
      <dgm:prSet presAssocID="{332BD225-3C05-4E23-95CE-8AC161A12A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8A4C81-DF7F-4F7F-B805-80CA6EA19DA2}" type="pres">
      <dgm:prSet presAssocID="{28BD9C83-C9B7-4646-ABA7-4FC6678C56A7}" presName="spacer" presStyleCnt="0"/>
      <dgm:spPr/>
    </dgm:pt>
    <dgm:pt modelId="{36545069-0C46-4A1D-A245-98C237FB6E3E}" type="pres">
      <dgm:prSet presAssocID="{39316404-24F2-4088-8549-3554101923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8B2412-8AF5-496A-8F2E-8D6393F7C804}" type="presOf" srcId="{94F2A91A-7088-498D-8C73-0F79054CABCD}" destId="{CE4CA84A-D0AD-4E23-8753-3851EC68FE65}" srcOrd="0" destOrd="0" presId="urn:microsoft.com/office/officeart/2005/8/layout/vList2"/>
    <dgm:cxn modelId="{B631681C-4616-4013-AC42-F13C119D57D3}" srcId="{5F764FB1-77D5-41AC-9DBB-2B7847FEB2E7}" destId="{332BD225-3C05-4E23-95CE-8AC161A12AC2}" srcOrd="3" destOrd="0" parTransId="{E875281D-0AC6-40F4-AA6B-842E78600D42}" sibTransId="{28BD9C83-C9B7-4646-ABA7-4FC6678C56A7}"/>
    <dgm:cxn modelId="{13E00B37-CC89-4D57-9720-09FA424C739B}" type="presOf" srcId="{1F292CE0-C6CB-42B4-8C97-0B1044A98464}" destId="{3FC584DE-0AA7-4EB0-BF40-BA2FBCC4BC0F}" srcOrd="0" destOrd="0" presId="urn:microsoft.com/office/officeart/2005/8/layout/vList2"/>
    <dgm:cxn modelId="{9F139F3F-2E7B-4B5F-9347-553D25DC4676}" type="presOf" srcId="{332BD225-3C05-4E23-95CE-8AC161A12AC2}" destId="{BB8AE607-B6BE-4FD7-84DC-BBF3CC2EF83D}" srcOrd="0" destOrd="0" presId="urn:microsoft.com/office/officeart/2005/8/layout/vList2"/>
    <dgm:cxn modelId="{BA8D955D-21B3-49AC-A439-01E449517B7D}" type="presOf" srcId="{5F764FB1-77D5-41AC-9DBB-2B7847FEB2E7}" destId="{9325E349-29F2-4589-95B5-4CBB2AC05648}" srcOrd="0" destOrd="0" presId="urn:microsoft.com/office/officeart/2005/8/layout/vList2"/>
    <dgm:cxn modelId="{17D4A344-0AB0-4A41-A687-12D804894649}" srcId="{5F764FB1-77D5-41AC-9DBB-2B7847FEB2E7}" destId="{1F292CE0-C6CB-42B4-8C97-0B1044A98464}" srcOrd="1" destOrd="0" parTransId="{86DF1F10-05AA-408D-9C9A-EA173C6EACD1}" sibTransId="{5EE9C0CB-E340-455A-9659-1E6E2940BA9D}"/>
    <dgm:cxn modelId="{4B559A68-BB2D-46C5-B6E1-1F06B191CA8C}" type="presOf" srcId="{6DD974E0-8E65-4A36-9D9C-C93E8DAA4B62}" destId="{C9A465EE-B489-410C-94ED-5F64AD77F1FC}" srcOrd="0" destOrd="0" presId="urn:microsoft.com/office/officeart/2005/8/layout/vList2"/>
    <dgm:cxn modelId="{B4DC246D-554B-48E2-BB69-B66665339F6A}" type="presOf" srcId="{39316404-24F2-4088-8549-3554101923F4}" destId="{36545069-0C46-4A1D-A245-98C237FB6E3E}" srcOrd="0" destOrd="0" presId="urn:microsoft.com/office/officeart/2005/8/layout/vList2"/>
    <dgm:cxn modelId="{37E90D82-595B-4EE7-B859-C4D2A1CC0BAF}" srcId="{5F764FB1-77D5-41AC-9DBB-2B7847FEB2E7}" destId="{94F2A91A-7088-498D-8C73-0F79054CABCD}" srcOrd="2" destOrd="0" parTransId="{8146E328-6C47-4A7D-A515-430B3865BCFC}" sibTransId="{E6983AF8-7E88-463D-B09E-4540FB69BF14}"/>
    <dgm:cxn modelId="{416A3699-60AB-44C9-8F95-D1AC199A2C4F}" srcId="{5F764FB1-77D5-41AC-9DBB-2B7847FEB2E7}" destId="{39316404-24F2-4088-8549-3554101923F4}" srcOrd="4" destOrd="0" parTransId="{AE15A393-6E95-4DEA-93F7-6FC8715E7D51}" sibTransId="{B763FA5C-FABC-4977-BD9B-F613E2F467F0}"/>
    <dgm:cxn modelId="{554F53E5-1782-4582-A53B-45E7726AFB3A}" srcId="{5F764FB1-77D5-41AC-9DBB-2B7847FEB2E7}" destId="{6DD974E0-8E65-4A36-9D9C-C93E8DAA4B62}" srcOrd="0" destOrd="0" parTransId="{13793B83-731A-416B-A0C2-BF790BD90450}" sibTransId="{032BBD4B-0194-4890-99FD-DB43F7E182F5}"/>
    <dgm:cxn modelId="{2ED7B117-D622-4896-A12C-DEB9A366AE1E}" type="presParOf" srcId="{9325E349-29F2-4589-95B5-4CBB2AC05648}" destId="{C9A465EE-B489-410C-94ED-5F64AD77F1FC}" srcOrd="0" destOrd="0" presId="urn:microsoft.com/office/officeart/2005/8/layout/vList2"/>
    <dgm:cxn modelId="{83B1078B-B422-4020-BC5A-BD0E00746B41}" type="presParOf" srcId="{9325E349-29F2-4589-95B5-4CBB2AC05648}" destId="{30FCCC08-C9C3-4297-9D3B-25D8CE14813F}" srcOrd="1" destOrd="0" presId="urn:microsoft.com/office/officeart/2005/8/layout/vList2"/>
    <dgm:cxn modelId="{83DB5A41-DF38-46C7-919C-4866720389AB}" type="presParOf" srcId="{9325E349-29F2-4589-95B5-4CBB2AC05648}" destId="{3FC584DE-0AA7-4EB0-BF40-BA2FBCC4BC0F}" srcOrd="2" destOrd="0" presId="urn:microsoft.com/office/officeart/2005/8/layout/vList2"/>
    <dgm:cxn modelId="{F4C3DA4D-BA3D-4518-9119-0ED44DE92EB0}" type="presParOf" srcId="{9325E349-29F2-4589-95B5-4CBB2AC05648}" destId="{27DE1018-FB1A-4B83-BE15-69B424BE2598}" srcOrd="3" destOrd="0" presId="urn:microsoft.com/office/officeart/2005/8/layout/vList2"/>
    <dgm:cxn modelId="{3100C4FF-42D9-4728-A306-D7329B9DBFBC}" type="presParOf" srcId="{9325E349-29F2-4589-95B5-4CBB2AC05648}" destId="{CE4CA84A-D0AD-4E23-8753-3851EC68FE65}" srcOrd="4" destOrd="0" presId="urn:microsoft.com/office/officeart/2005/8/layout/vList2"/>
    <dgm:cxn modelId="{A0EC91F9-C541-4D2D-A2E1-FEC3CD61ADFE}" type="presParOf" srcId="{9325E349-29F2-4589-95B5-4CBB2AC05648}" destId="{18BAB564-349B-4516-A458-18E1FB9F6FAC}" srcOrd="5" destOrd="0" presId="urn:microsoft.com/office/officeart/2005/8/layout/vList2"/>
    <dgm:cxn modelId="{0DF9F54B-E153-4519-ABB0-82F61B21280C}" type="presParOf" srcId="{9325E349-29F2-4589-95B5-4CBB2AC05648}" destId="{BB8AE607-B6BE-4FD7-84DC-BBF3CC2EF83D}" srcOrd="6" destOrd="0" presId="urn:microsoft.com/office/officeart/2005/8/layout/vList2"/>
    <dgm:cxn modelId="{E5C4A6BA-160B-4C13-B082-1874427992E0}" type="presParOf" srcId="{9325E349-29F2-4589-95B5-4CBB2AC05648}" destId="{668A4C81-DF7F-4F7F-B805-80CA6EA19DA2}" srcOrd="7" destOrd="0" presId="urn:microsoft.com/office/officeart/2005/8/layout/vList2"/>
    <dgm:cxn modelId="{F52CD924-F85D-446D-BC52-E1F94F46C6F7}" type="presParOf" srcId="{9325E349-29F2-4589-95B5-4CBB2AC05648}" destId="{36545069-0C46-4A1D-A245-98C237FB6E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3BDF7-4943-450E-8A72-42A9D3833622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BBED507-FF68-457E-965B-602414CC862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Negative interactions with trusted adults</a:t>
          </a:r>
        </a:p>
      </dgm:t>
    </dgm:pt>
    <dgm:pt modelId="{E3A94299-F3F6-4771-8AF7-04EDBE0C3D33}" type="parTrans" cxnId="{AC536FB4-4800-44E3-8B5D-5480EFA997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FAAD7-58DC-4BE2-A944-2870527DB2A8}" type="sibTrans" cxnId="{AC536FB4-4800-44E3-8B5D-5480EFA997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5E402-426E-4C98-8654-98A0E316C72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Contact with law enforcement </a:t>
          </a:r>
        </a:p>
      </dgm:t>
    </dgm:pt>
    <dgm:pt modelId="{305E6EC4-1400-4CF8-AF53-58A4D5BCEBA4}" type="parTrans" cxnId="{6A365E9C-BF6D-4904-92EA-8C06E9B0EC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69AB0-CF40-488F-BBB9-86CD00F4D47E}" type="sibTrans" cxnId="{6A365E9C-BF6D-4904-92EA-8C06E9B0EC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69AD8-61D5-4368-B96D-CAA602A4D497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Seclusion </a:t>
          </a:r>
        </a:p>
      </dgm:t>
    </dgm:pt>
    <dgm:pt modelId="{F0436F9A-BE5D-4871-9F80-AE2E12357980}" type="parTrans" cxnId="{CB3A9B3E-F433-4302-86F8-5140609071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D80F7-C046-4A82-9A21-F650F6E25193}" type="sibTrans" cxnId="{CB3A9B3E-F433-4302-86F8-5140609071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B219C-D019-4097-81CA-535BAEFFCE1F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Restraint </a:t>
          </a:r>
        </a:p>
      </dgm:t>
    </dgm:pt>
    <dgm:pt modelId="{D47978F3-0891-4974-8627-AFD6AEAD3C74}" type="parTrans" cxnId="{309BD34E-ECE9-4083-A9C6-610BC22DAB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D54B8-FEB3-4B46-AF79-0FE0947DD06E}" type="sibTrans" cxnId="{309BD34E-ECE9-4083-A9C6-610BC22DAB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DD872-70D1-4AFE-90CF-7C1F080166E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Suspension &amp; expulsion</a:t>
          </a:r>
        </a:p>
      </dgm:t>
    </dgm:pt>
    <dgm:pt modelId="{D8D05027-F1F5-4FFC-B38C-DB335045F2CF}" type="parTrans" cxnId="{B0B51C4E-3C26-4797-A242-ABF76C3327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E2CD1-2AD3-4EF9-95F3-3A92526015BC}" type="sibTrans" cxnId="{B0B51C4E-3C26-4797-A242-ABF76C3327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0A030-16F1-427C-9422-945671F7803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Incarceration</a:t>
          </a:r>
        </a:p>
      </dgm:t>
    </dgm:pt>
    <dgm:pt modelId="{47C3C9B8-EBC2-4718-B3F3-CD66D9B9B82C}" type="parTrans" cxnId="{E6A5E7B7-4FD8-4D58-8DE0-C184052A99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6F627-1EAE-45DB-B592-2687FCC8F920}" type="sibTrans" cxnId="{E6A5E7B7-4FD8-4D58-8DE0-C184052A99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AF76E-83BD-4F57-AB36-4AC7BF26A2E1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Isolation </a:t>
          </a:r>
        </a:p>
      </dgm:t>
    </dgm:pt>
    <dgm:pt modelId="{3E21A346-B935-4ACE-9D16-8003F419B255}" type="parTrans" cxnId="{7F456DE5-9D0F-476A-B05C-E1C10B973B4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26795-B75C-49E9-8D13-FAF847305CEA}" type="sibTrans" cxnId="{7F456DE5-9D0F-476A-B05C-E1C10B973B4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2D5FF-F6FB-CF4D-A27A-D13BF0F5BCDB}" type="pres">
      <dgm:prSet presAssocID="{8473BDF7-4943-450E-8A72-42A9D3833622}" presName="vert0" presStyleCnt="0">
        <dgm:presLayoutVars>
          <dgm:dir/>
          <dgm:animOne val="branch"/>
          <dgm:animLvl val="lvl"/>
        </dgm:presLayoutVars>
      </dgm:prSet>
      <dgm:spPr/>
    </dgm:pt>
    <dgm:pt modelId="{603D7A21-4E77-944E-BCD7-8018E9439009}" type="pres">
      <dgm:prSet presAssocID="{DBBED507-FF68-457E-965B-602414CC8624}" presName="thickLine" presStyleLbl="alignNode1" presStyleIdx="0" presStyleCnt="7"/>
      <dgm:spPr/>
    </dgm:pt>
    <dgm:pt modelId="{3F2F7B96-A112-CB4E-9A65-F25F77077A4E}" type="pres">
      <dgm:prSet presAssocID="{DBBED507-FF68-457E-965B-602414CC8624}" presName="horz1" presStyleCnt="0"/>
      <dgm:spPr/>
    </dgm:pt>
    <dgm:pt modelId="{FEFB61ED-B5E1-9D49-82FD-443F08D8A3B7}" type="pres">
      <dgm:prSet presAssocID="{DBBED507-FF68-457E-965B-602414CC8624}" presName="tx1" presStyleLbl="revTx" presStyleIdx="0" presStyleCnt="7"/>
      <dgm:spPr/>
    </dgm:pt>
    <dgm:pt modelId="{981019A0-1BFF-D447-8690-4A06C2BCB907}" type="pres">
      <dgm:prSet presAssocID="{DBBED507-FF68-457E-965B-602414CC8624}" presName="vert1" presStyleCnt="0"/>
      <dgm:spPr/>
    </dgm:pt>
    <dgm:pt modelId="{194A0C50-75FB-BF4B-A05F-7D8CB4466F23}" type="pres">
      <dgm:prSet presAssocID="{5555E402-426E-4C98-8654-98A0E316C723}" presName="thickLine" presStyleLbl="alignNode1" presStyleIdx="1" presStyleCnt="7"/>
      <dgm:spPr/>
    </dgm:pt>
    <dgm:pt modelId="{62B6C73F-5CB9-D347-9909-125AB481E1C5}" type="pres">
      <dgm:prSet presAssocID="{5555E402-426E-4C98-8654-98A0E316C723}" presName="horz1" presStyleCnt="0"/>
      <dgm:spPr/>
    </dgm:pt>
    <dgm:pt modelId="{5E7227A2-47B7-6947-B178-5DB615FC8D92}" type="pres">
      <dgm:prSet presAssocID="{5555E402-426E-4C98-8654-98A0E316C723}" presName="tx1" presStyleLbl="revTx" presStyleIdx="1" presStyleCnt="7"/>
      <dgm:spPr/>
    </dgm:pt>
    <dgm:pt modelId="{EAEB74EF-AAFF-E541-BAFB-5F3977928815}" type="pres">
      <dgm:prSet presAssocID="{5555E402-426E-4C98-8654-98A0E316C723}" presName="vert1" presStyleCnt="0"/>
      <dgm:spPr/>
    </dgm:pt>
    <dgm:pt modelId="{4B5B3761-88A2-9648-B5FB-79E4E9D67BB3}" type="pres">
      <dgm:prSet presAssocID="{F9269AD8-61D5-4368-B96D-CAA602A4D497}" presName="thickLine" presStyleLbl="alignNode1" presStyleIdx="2" presStyleCnt="7"/>
      <dgm:spPr/>
    </dgm:pt>
    <dgm:pt modelId="{D345196B-66BE-7448-9701-D33BDAA2050D}" type="pres">
      <dgm:prSet presAssocID="{F9269AD8-61D5-4368-B96D-CAA602A4D497}" presName="horz1" presStyleCnt="0"/>
      <dgm:spPr/>
    </dgm:pt>
    <dgm:pt modelId="{3407134C-D996-2C45-97A1-50C924567FCC}" type="pres">
      <dgm:prSet presAssocID="{F9269AD8-61D5-4368-B96D-CAA602A4D497}" presName="tx1" presStyleLbl="revTx" presStyleIdx="2" presStyleCnt="7"/>
      <dgm:spPr/>
    </dgm:pt>
    <dgm:pt modelId="{196A8C29-F661-1D40-B94E-167E7DF25EAF}" type="pres">
      <dgm:prSet presAssocID="{F9269AD8-61D5-4368-B96D-CAA602A4D497}" presName="vert1" presStyleCnt="0"/>
      <dgm:spPr/>
    </dgm:pt>
    <dgm:pt modelId="{A507EC09-D20C-3F43-87B2-DEC8386D3BEA}" type="pres">
      <dgm:prSet presAssocID="{D8CB219C-D019-4097-81CA-535BAEFFCE1F}" presName="thickLine" presStyleLbl="alignNode1" presStyleIdx="3" presStyleCnt="7"/>
      <dgm:spPr/>
    </dgm:pt>
    <dgm:pt modelId="{3CB81C96-2D14-784D-9607-DCB1A3484AC7}" type="pres">
      <dgm:prSet presAssocID="{D8CB219C-D019-4097-81CA-535BAEFFCE1F}" presName="horz1" presStyleCnt="0"/>
      <dgm:spPr/>
    </dgm:pt>
    <dgm:pt modelId="{B74D616F-7BED-6E49-9DF4-BBFB3C3637E2}" type="pres">
      <dgm:prSet presAssocID="{D8CB219C-D019-4097-81CA-535BAEFFCE1F}" presName="tx1" presStyleLbl="revTx" presStyleIdx="3" presStyleCnt="7"/>
      <dgm:spPr/>
    </dgm:pt>
    <dgm:pt modelId="{C5AFAA04-3AB9-834D-9822-ABB8ADA710FB}" type="pres">
      <dgm:prSet presAssocID="{D8CB219C-D019-4097-81CA-535BAEFFCE1F}" presName="vert1" presStyleCnt="0"/>
      <dgm:spPr/>
    </dgm:pt>
    <dgm:pt modelId="{6F3F6E59-CA69-A441-8820-C8F0C1B9DE75}" type="pres">
      <dgm:prSet presAssocID="{E39DD872-70D1-4AFE-90CF-7C1F080166EC}" presName="thickLine" presStyleLbl="alignNode1" presStyleIdx="4" presStyleCnt="7"/>
      <dgm:spPr/>
    </dgm:pt>
    <dgm:pt modelId="{5DC126D0-22E3-2444-B226-CDC77433F011}" type="pres">
      <dgm:prSet presAssocID="{E39DD872-70D1-4AFE-90CF-7C1F080166EC}" presName="horz1" presStyleCnt="0"/>
      <dgm:spPr/>
    </dgm:pt>
    <dgm:pt modelId="{26892FF7-4448-EF45-B6D3-4B55339049B2}" type="pres">
      <dgm:prSet presAssocID="{E39DD872-70D1-4AFE-90CF-7C1F080166EC}" presName="tx1" presStyleLbl="revTx" presStyleIdx="4" presStyleCnt="7"/>
      <dgm:spPr/>
    </dgm:pt>
    <dgm:pt modelId="{3C6906CD-EDCA-964C-B9BD-149C187F55C2}" type="pres">
      <dgm:prSet presAssocID="{E39DD872-70D1-4AFE-90CF-7C1F080166EC}" presName="vert1" presStyleCnt="0"/>
      <dgm:spPr/>
    </dgm:pt>
    <dgm:pt modelId="{189B4020-FB26-974C-8018-1740069D851F}" type="pres">
      <dgm:prSet presAssocID="{79C0A030-16F1-427C-9422-945671F7803B}" presName="thickLine" presStyleLbl="alignNode1" presStyleIdx="5" presStyleCnt="7"/>
      <dgm:spPr/>
    </dgm:pt>
    <dgm:pt modelId="{13B60216-FD2E-384A-A405-3BB93C6E46FB}" type="pres">
      <dgm:prSet presAssocID="{79C0A030-16F1-427C-9422-945671F7803B}" presName="horz1" presStyleCnt="0"/>
      <dgm:spPr/>
    </dgm:pt>
    <dgm:pt modelId="{7C5AECBD-6E3B-DF4B-BB13-A9BD9530E935}" type="pres">
      <dgm:prSet presAssocID="{79C0A030-16F1-427C-9422-945671F7803B}" presName="tx1" presStyleLbl="revTx" presStyleIdx="5" presStyleCnt="7"/>
      <dgm:spPr/>
    </dgm:pt>
    <dgm:pt modelId="{3608D0CD-1E96-1845-8174-8539492DC9B8}" type="pres">
      <dgm:prSet presAssocID="{79C0A030-16F1-427C-9422-945671F7803B}" presName="vert1" presStyleCnt="0"/>
      <dgm:spPr/>
    </dgm:pt>
    <dgm:pt modelId="{1D3885F2-6EEE-7C4D-B8A2-B4F019285DF6}" type="pres">
      <dgm:prSet presAssocID="{324AF76E-83BD-4F57-AB36-4AC7BF26A2E1}" presName="thickLine" presStyleLbl="alignNode1" presStyleIdx="6" presStyleCnt="7"/>
      <dgm:spPr/>
    </dgm:pt>
    <dgm:pt modelId="{1604A184-B2BF-4547-800E-3E5C8CCB88A1}" type="pres">
      <dgm:prSet presAssocID="{324AF76E-83BD-4F57-AB36-4AC7BF26A2E1}" presName="horz1" presStyleCnt="0"/>
      <dgm:spPr/>
    </dgm:pt>
    <dgm:pt modelId="{28C7EF86-3DD9-DF44-974A-8F7E63FC53BC}" type="pres">
      <dgm:prSet presAssocID="{324AF76E-83BD-4F57-AB36-4AC7BF26A2E1}" presName="tx1" presStyleLbl="revTx" presStyleIdx="6" presStyleCnt="7"/>
      <dgm:spPr/>
    </dgm:pt>
    <dgm:pt modelId="{A366E3FE-4402-E843-8AA3-5C56EB4AB1DA}" type="pres">
      <dgm:prSet presAssocID="{324AF76E-83BD-4F57-AB36-4AC7BF26A2E1}" presName="vert1" presStyleCnt="0"/>
      <dgm:spPr/>
    </dgm:pt>
  </dgm:ptLst>
  <dgm:cxnLst>
    <dgm:cxn modelId="{9BF61807-5423-E34E-A6AE-1884622E0AF2}" type="presOf" srcId="{DBBED507-FF68-457E-965B-602414CC8624}" destId="{FEFB61ED-B5E1-9D49-82FD-443F08D8A3B7}" srcOrd="0" destOrd="0" presId="urn:microsoft.com/office/officeart/2008/layout/LinedList"/>
    <dgm:cxn modelId="{70646E37-09F1-6143-9BB5-9734E7121FEB}" type="presOf" srcId="{E39DD872-70D1-4AFE-90CF-7C1F080166EC}" destId="{26892FF7-4448-EF45-B6D3-4B55339049B2}" srcOrd="0" destOrd="0" presId="urn:microsoft.com/office/officeart/2008/layout/LinedList"/>
    <dgm:cxn modelId="{CB3A9B3E-F433-4302-86F8-514060907143}" srcId="{8473BDF7-4943-450E-8A72-42A9D3833622}" destId="{F9269AD8-61D5-4368-B96D-CAA602A4D497}" srcOrd="2" destOrd="0" parTransId="{F0436F9A-BE5D-4871-9F80-AE2E12357980}" sibTransId="{45AD80F7-C046-4A82-9A21-F650F6E25193}"/>
    <dgm:cxn modelId="{ECC0E240-2AE9-CB40-9DA9-78E55ABA7004}" type="presOf" srcId="{F9269AD8-61D5-4368-B96D-CAA602A4D497}" destId="{3407134C-D996-2C45-97A1-50C924567FCC}" srcOrd="0" destOrd="0" presId="urn:microsoft.com/office/officeart/2008/layout/LinedList"/>
    <dgm:cxn modelId="{3AB08F5E-BBED-9845-9F89-E7C09E8040FB}" type="presOf" srcId="{324AF76E-83BD-4F57-AB36-4AC7BF26A2E1}" destId="{28C7EF86-3DD9-DF44-974A-8F7E63FC53BC}" srcOrd="0" destOrd="0" presId="urn:microsoft.com/office/officeart/2008/layout/LinedList"/>
    <dgm:cxn modelId="{EB35976A-3F88-1E4E-93C7-431582E00CB1}" type="presOf" srcId="{79C0A030-16F1-427C-9422-945671F7803B}" destId="{7C5AECBD-6E3B-DF4B-BB13-A9BD9530E935}" srcOrd="0" destOrd="0" presId="urn:microsoft.com/office/officeart/2008/layout/LinedList"/>
    <dgm:cxn modelId="{B0B51C4E-3C26-4797-A242-ABF76C332790}" srcId="{8473BDF7-4943-450E-8A72-42A9D3833622}" destId="{E39DD872-70D1-4AFE-90CF-7C1F080166EC}" srcOrd="4" destOrd="0" parTransId="{D8D05027-F1F5-4FFC-B38C-DB335045F2CF}" sibTransId="{688E2CD1-2AD3-4EF9-95F3-3A92526015BC}"/>
    <dgm:cxn modelId="{309BD34E-ECE9-4083-A9C6-610BC22DABD5}" srcId="{8473BDF7-4943-450E-8A72-42A9D3833622}" destId="{D8CB219C-D019-4097-81CA-535BAEFFCE1F}" srcOrd="3" destOrd="0" parTransId="{D47978F3-0891-4974-8627-AFD6AEAD3C74}" sibTransId="{DEED54B8-FEB3-4B46-AF79-0FE0947DD06E}"/>
    <dgm:cxn modelId="{1F135C7C-92C2-EF4C-82CF-03C16E021C0E}" type="presOf" srcId="{5555E402-426E-4C98-8654-98A0E316C723}" destId="{5E7227A2-47B7-6947-B178-5DB615FC8D92}" srcOrd="0" destOrd="0" presId="urn:microsoft.com/office/officeart/2008/layout/LinedList"/>
    <dgm:cxn modelId="{08321F7E-6B56-454A-A87E-15374DEF4B4A}" type="presOf" srcId="{D8CB219C-D019-4097-81CA-535BAEFFCE1F}" destId="{B74D616F-7BED-6E49-9DF4-BBFB3C3637E2}" srcOrd="0" destOrd="0" presId="urn:microsoft.com/office/officeart/2008/layout/LinedList"/>
    <dgm:cxn modelId="{F1E64397-C64F-D344-B908-8F75DF034C0C}" type="presOf" srcId="{8473BDF7-4943-450E-8A72-42A9D3833622}" destId="{9A82D5FF-F6FB-CF4D-A27A-D13BF0F5BCDB}" srcOrd="0" destOrd="0" presId="urn:microsoft.com/office/officeart/2008/layout/LinedList"/>
    <dgm:cxn modelId="{6A365E9C-BF6D-4904-92EA-8C06E9B0EC8F}" srcId="{8473BDF7-4943-450E-8A72-42A9D3833622}" destId="{5555E402-426E-4C98-8654-98A0E316C723}" srcOrd="1" destOrd="0" parTransId="{305E6EC4-1400-4CF8-AF53-58A4D5BCEBA4}" sibTransId="{95169AB0-CF40-488F-BBB9-86CD00F4D47E}"/>
    <dgm:cxn modelId="{AC536FB4-4800-44E3-8B5D-5480EFA9973B}" srcId="{8473BDF7-4943-450E-8A72-42A9D3833622}" destId="{DBBED507-FF68-457E-965B-602414CC8624}" srcOrd="0" destOrd="0" parTransId="{E3A94299-F3F6-4771-8AF7-04EDBE0C3D33}" sibTransId="{C05FAAD7-58DC-4BE2-A944-2870527DB2A8}"/>
    <dgm:cxn modelId="{E6A5E7B7-4FD8-4D58-8DE0-C184052A99F5}" srcId="{8473BDF7-4943-450E-8A72-42A9D3833622}" destId="{79C0A030-16F1-427C-9422-945671F7803B}" srcOrd="5" destOrd="0" parTransId="{47C3C9B8-EBC2-4718-B3F3-CD66D9B9B82C}" sibTransId="{4C76F627-1EAE-45DB-B592-2687FCC8F920}"/>
    <dgm:cxn modelId="{7F456DE5-9D0F-476A-B05C-E1C10B973B42}" srcId="{8473BDF7-4943-450E-8A72-42A9D3833622}" destId="{324AF76E-83BD-4F57-AB36-4AC7BF26A2E1}" srcOrd="6" destOrd="0" parTransId="{3E21A346-B935-4ACE-9D16-8003F419B255}" sibTransId="{4F226795-B75C-49E9-8D13-FAF847305CEA}"/>
    <dgm:cxn modelId="{5537BC15-80BE-9642-B3C8-B292DA79DCF2}" type="presParOf" srcId="{9A82D5FF-F6FB-CF4D-A27A-D13BF0F5BCDB}" destId="{603D7A21-4E77-944E-BCD7-8018E9439009}" srcOrd="0" destOrd="0" presId="urn:microsoft.com/office/officeart/2008/layout/LinedList"/>
    <dgm:cxn modelId="{4FE047AC-0A01-144E-A6B4-4DB7A25A05ED}" type="presParOf" srcId="{9A82D5FF-F6FB-CF4D-A27A-D13BF0F5BCDB}" destId="{3F2F7B96-A112-CB4E-9A65-F25F77077A4E}" srcOrd="1" destOrd="0" presId="urn:microsoft.com/office/officeart/2008/layout/LinedList"/>
    <dgm:cxn modelId="{41E69BCD-733A-2245-8803-3E9A1E8475C5}" type="presParOf" srcId="{3F2F7B96-A112-CB4E-9A65-F25F77077A4E}" destId="{FEFB61ED-B5E1-9D49-82FD-443F08D8A3B7}" srcOrd="0" destOrd="0" presId="urn:microsoft.com/office/officeart/2008/layout/LinedList"/>
    <dgm:cxn modelId="{C446DBD0-CB07-DE45-8F54-F147280667DB}" type="presParOf" srcId="{3F2F7B96-A112-CB4E-9A65-F25F77077A4E}" destId="{981019A0-1BFF-D447-8690-4A06C2BCB907}" srcOrd="1" destOrd="0" presId="urn:microsoft.com/office/officeart/2008/layout/LinedList"/>
    <dgm:cxn modelId="{CDC11541-08F2-444F-8CBE-C2BF2170CB74}" type="presParOf" srcId="{9A82D5FF-F6FB-CF4D-A27A-D13BF0F5BCDB}" destId="{194A0C50-75FB-BF4B-A05F-7D8CB4466F23}" srcOrd="2" destOrd="0" presId="urn:microsoft.com/office/officeart/2008/layout/LinedList"/>
    <dgm:cxn modelId="{70C738EB-0BC2-DF41-A0A5-F8D92255C9D9}" type="presParOf" srcId="{9A82D5FF-F6FB-CF4D-A27A-D13BF0F5BCDB}" destId="{62B6C73F-5CB9-D347-9909-125AB481E1C5}" srcOrd="3" destOrd="0" presId="urn:microsoft.com/office/officeart/2008/layout/LinedList"/>
    <dgm:cxn modelId="{9FD0AC11-6ECD-B642-92B9-8D54B88B7845}" type="presParOf" srcId="{62B6C73F-5CB9-D347-9909-125AB481E1C5}" destId="{5E7227A2-47B7-6947-B178-5DB615FC8D92}" srcOrd="0" destOrd="0" presId="urn:microsoft.com/office/officeart/2008/layout/LinedList"/>
    <dgm:cxn modelId="{90CF70E3-5DC5-0E42-804B-45BABC4F500C}" type="presParOf" srcId="{62B6C73F-5CB9-D347-9909-125AB481E1C5}" destId="{EAEB74EF-AAFF-E541-BAFB-5F3977928815}" srcOrd="1" destOrd="0" presId="urn:microsoft.com/office/officeart/2008/layout/LinedList"/>
    <dgm:cxn modelId="{C27D3BBA-6671-E743-BBF6-CDCC67BFB155}" type="presParOf" srcId="{9A82D5FF-F6FB-CF4D-A27A-D13BF0F5BCDB}" destId="{4B5B3761-88A2-9648-B5FB-79E4E9D67BB3}" srcOrd="4" destOrd="0" presId="urn:microsoft.com/office/officeart/2008/layout/LinedList"/>
    <dgm:cxn modelId="{A685833C-FFE2-7643-9431-A11CB2F424FA}" type="presParOf" srcId="{9A82D5FF-F6FB-CF4D-A27A-D13BF0F5BCDB}" destId="{D345196B-66BE-7448-9701-D33BDAA2050D}" srcOrd="5" destOrd="0" presId="urn:microsoft.com/office/officeart/2008/layout/LinedList"/>
    <dgm:cxn modelId="{B09E6F55-1A0C-B74B-A1CF-8EEAD2BA25E8}" type="presParOf" srcId="{D345196B-66BE-7448-9701-D33BDAA2050D}" destId="{3407134C-D996-2C45-97A1-50C924567FCC}" srcOrd="0" destOrd="0" presId="urn:microsoft.com/office/officeart/2008/layout/LinedList"/>
    <dgm:cxn modelId="{9636D0C1-3373-B54C-9E19-7380171BA579}" type="presParOf" srcId="{D345196B-66BE-7448-9701-D33BDAA2050D}" destId="{196A8C29-F661-1D40-B94E-167E7DF25EAF}" srcOrd="1" destOrd="0" presId="urn:microsoft.com/office/officeart/2008/layout/LinedList"/>
    <dgm:cxn modelId="{957B53E8-0791-B84F-831C-2088DFDE9F2D}" type="presParOf" srcId="{9A82D5FF-F6FB-CF4D-A27A-D13BF0F5BCDB}" destId="{A507EC09-D20C-3F43-87B2-DEC8386D3BEA}" srcOrd="6" destOrd="0" presId="urn:microsoft.com/office/officeart/2008/layout/LinedList"/>
    <dgm:cxn modelId="{46CB9965-80FD-5842-9A2C-5D5692126AF5}" type="presParOf" srcId="{9A82D5FF-F6FB-CF4D-A27A-D13BF0F5BCDB}" destId="{3CB81C96-2D14-784D-9607-DCB1A3484AC7}" srcOrd="7" destOrd="0" presId="urn:microsoft.com/office/officeart/2008/layout/LinedList"/>
    <dgm:cxn modelId="{6A06A3ED-43D1-6B4E-9D0F-7CBE30A959EC}" type="presParOf" srcId="{3CB81C96-2D14-784D-9607-DCB1A3484AC7}" destId="{B74D616F-7BED-6E49-9DF4-BBFB3C3637E2}" srcOrd="0" destOrd="0" presId="urn:microsoft.com/office/officeart/2008/layout/LinedList"/>
    <dgm:cxn modelId="{CD1E9676-8D74-F442-B149-7C2EFFE94703}" type="presParOf" srcId="{3CB81C96-2D14-784D-9607-DCB1A3484AC7}" destId="{C5AFAA04-3AB9-834D-9822-ABB8ADA710FB}" srcOrd="1" destOrd="0" presId="urn:microsoft.com/office/officeart/2008/layout/LinedList"/>
    <dgm:cxn modelId="{0171C0CE-7D30-1046-9DC8-9E9135AE2800}" type="presParOf" srcId="{9A82D5FF-F6FB-CF4D-A27A-D13BF0F5BCDB}" destId="{6F3F6E59-CA69-A441-8820-C8F0C1B9DE75}" srcOrd="8" destOrd="0" presId="urn:microsoft.com/office/officeart/2008/layout/LinedList"/>
    <dgm:cxn modelId="{4716D20E-2B07-184F-AC78-F8DD50526218}" type="presParOf" srcId="{9A82D5FF-F6FB-CF4D-A27A-D13BF0F5BCDB}" destId="{5DC126D0-22E3-2444-B226-CDC77433F011}" srcOrd="9" destOrd="0" presId="urn:microsoft.com/office/officeart/2008/layout/LinedList"/>
    <dgm:cxn modelId="{E193263A-7CB9-8947-B1AB-4DBD037CD1DA}" type="presParOf" srcId="{5DC126D0-22E3-2444-B226-CDC77433F011}" destId="{26892FF7-4448-EF45-B6D3-4B55339049B2}" srcOrd="0" destOrd="0" presId="urn:microsoft.com/office/officeart/2008/layout/LinedList"/>
    <dgm:cxn modelId="{196654DD-389D-8843-BC89-44A54460AFBD}" type="presParOf" srcId="{5DC126D0-22E3-2444-B226-CDC77433F011}" destId="{3C6906CD-EDCA-964C-B9BD-149C187F55C2}" srcOrd="1" destOrd="0" presId="urn:microsoft.com/office/officeart/2008/layout/LinedList"/>
    <dgm:cxn modelId="{2687888C-F593-C048-B018-58649D753523}" type="presParOf" srcId="{9A82D5FF-F6FB-CF4D-A27A-D13BF0F5BCDB}" destId="{189B4020-FB26-974C-8018-1740069D851F}" srcOrd="10" destOrd="0" presId="urn:microsoft.com/office/officeart/2008/layout/LinedList"/>
    <dgm:cxn modelId="{942BA5A5-A4DC-1747-8C1A-E83D72C81268}" type="presParOf" srcId="{9A82D5FF-F6FB-CF4D-A27A-D13BF0F5BCDB}" destId="{13B60216-FD2E-384A-A405-3BB93C6E46FB}" srcOrd="11" destOrd="0" presId="urn:microsoft.com/office/officeart/2008/layout/LinedList"/>
    <dgm:cxn modelId="{48A94721-7B4D-E94D-8C20-AF4777C4743B}" type="presParOf" srcId="{13B60216-FD2E-384A-A405-3BB93C6E46FB}" destId="{7C5AECBD-6E3B-DF4B-BB13-A9BD9530E935}" srcOrd="0" destOrd="0" presId="urn:microsoft.com/office/officeart/2008/layout/LinedList"/>
    <dgm:cxn modelId="{22A0A867-2068-C14F-B821-BB2575EFE345}" type="presParOf" srcId="{13B60216-FD2E-384A-A405-3BB93C6E46FB}" destId="{3608D0CD-1E96-1845-8174-8539492DC9B8}" srcOrd="1" destOrd="0" presId="urn:microsoft.com/office/officeart/2008/layout/LinedList"/>
    <dgm:cxn modelId="{EB910F54-94E9-B84A-9743-7E75E5464C07}" type="presParOf" srcId="{9A82D5FF-F6FB-CF4D-A27A-D13BF0F5BCDB}" destId="{1D3885F2-6EEE-7C4D-B8A2-B4F019285DF6}" srcOrd="12" destOrd="0" presId="urn:microsoft.com/office/officeart/2008/layout/LinedList"/>
    <dgm:cxn modelId="{D31856E6-3EE3-3B47-A624-8AB5CB71C519}" type="presParOf" srcId="{9A82D5FF-F6FB-CF4D-A27A-D13BF0F5BCDB}" destId="{1604A184-B2BF-4547-800E-3E5C8CCB88A1}" srcOrd="13" destOrd="0" presId="urn:microsoft.com/office/officeart/2008/layout/LinedList"/>
    <dgm:cxn modelId="{BE2E432E-E411-8340-874B-FEF09825B099}" type="presParOf" srcId="{1604A184-B2BF-4547-800E-3E5C8CCB88A1}" destId="{28C7EF86-3DD9-DF44-974A-8F7E63FC53BC}" srcOrd="0" destOrd="0" presId="urn:microsoft.com/office/officeart/2008/layout/LinedList"/>
    <dgm:cxn modelId="{53CBE7B5-C756-F743-B461-108E04FC27DF}" type="presParOf" srcId="{1604A184-B2BF-4547-800E-3E5C8CCB88A1}" destId="{A366E3FE-4402-E843-8AA3-5C56EB4AB1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79A78-7E84-49D1-81A7-591B0811BF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66B95B-FD53-4694-8DCA-BA2F44B7272E}">
      <dgm:prSet/>
      <dgm:spPr/>
      <dgm:t>
        <a:bodyPr/>
        <a:lstStyle/>
        <a:p>
          <a:r>
            <a:rPr lang="en-US"/>
            <a:t>Teach coping and self-regulation strategies </a:t>
          </a:r>
        </a:p>
      </dgm:t>
    </dgm:pt>
    <dgm:pt modelId="{A01380F6-FD3F-41E0-A650-865D9FFC116A}" type="parTrans" cxnId="{4A44745D-6017-41A5-AA77-0981F7CA2C2E}">
      <dgm:prSet/>
      <dgm:spPr/>
      <dgm:t>
        <a:bodyPr/>
        <a:lstStyle/>
        <a:p>
          <a:endParaRPr lang="en-US"/>
        </a:p>
      </dgm:t>
    </dgm:pt>
    <dgm:pt modelId="{20A19327-9C46-4C4A-8E57-43F6AD7E22A6}" type="sibTrans" cxnId="{4A44745D-6017-41A5-AA77-0981F7CA2C2E}">
      <dgm:prSet/>
      <dgm:spPr/>
      <dgm:t>
        <a:bodyPr/>
        <a:lstStyle/>
        <a:p>
          <a:endParaRPr lang="en-US"/>
        </a:p>
      </dgm:t>
    </dgm:pt>
    <dgm:pt modelId="{6E318B40-8E87-46D5-B769-8222F8E8DE5E}">
      <dgm:prSet/>
      <dgm:spPr/>
      <dgm:t>
        <a:bodyPr/>
        <a:lstStyle/>
        <a:p>
          <a:r>
            <a:rPr lang="en-US"/>
            <a:t>Provide a calming area for students </a:t>
          </a:r>
        </a:p>
      </dgm:t>
    </dgm:pt>
    <dgm:pt modelId="{254FB11D-C7BE-4E58-A059-2B898BEEC7F1}" type="parTrans" cxnId="{A2A61BA5-59C0-41D0-853D-AB50EF2C3DC4}">
      <dgm:prSet/>
      <dgm:spPr/>
      <dgm:t>
        <a:bodyPr/>
        <a:lstStyle/>
        <a:p>
          <a:endParaRPr lang="en-US"/>
        </a:p>
      </dgm:t>
    </dgm:pt>
    <dgm:pt modelId="{1CF9A44A-273B-4DBA-B7A5-FEB7A011D41A}" type="sibTrans" cxnId="{A2A61BA5-59C0-41D0-853D-AB50EF2C3DC4}">
      <dgm:prSet/>
      <dgm:spPr/>
      <dgm:t>
        <a:bodyPr/>
        <a:lstStyle/>
        <a:p>
          <a:endParaRPr lang="en-US"/>
        </a:p>
      </dgm:t>
    </dgm:pt>
    <dgm:pt modelId="{2BED2838-6AE9-444B-A529-AD9C8254516A}">
      <dgm:prSet/>
      <dgm:spPr/>
      <dgm:t>
        <a:bodyPr/>
        <a:lstStyle/>
        <a:p>
          <a:r>
            <a:rPr lang="en-US"/>
            <a:t>Make positive connections with students</a:t>
          </a:r>
        </a:p>
      </dgm:t>
    </dgm:pt>
    <dgm:pt modelId="{523CC493-D799-45F9-BB28-0504C5B6FFAD}" type="parTrans" cxnId="{6E951AEA-BA7A-4B78-9CEC-80EC8ECC120E}">
      <dgm:prSet/>
      <dgm:spPr/>
      <dgm:t>
        <a:bodyPr/>
        <a:lstStyle/>
        <a:p>
          <a:endParaRPr lang="en-US"/>
        </a:p>
      </dgm:t>
    </dgm:pt>
    <dgm:pt modelId="{AC2D2118-212C-419F-BC13-190F7D6C810C}" type="sibTrans" cxnId="{6E951AEA-BA7A-4B78-9CEC-80EC8ECC120E}">
      <dgm:prSet/>
      <dgm:spPr/>
      <dgm:t>
        <a:bodyPr/>
        <a:lstStyle/>
        <a:p>
          <a:endParaRPr lang="en-US"/>
        </a:p>
      </dgm:t>
    </dgm:pt>
    <dgm:pt modelId="{F295D541-17AC-424E-9F53-F5EA654F455E}">
      <dgm:prSet/>
      <dgm:spPr/>
      <dgm:t>
        <a:bodyPr/>
        <a:lstStyle/>
        <a:p>
          <a:r>
            <a:rPr lang="en-US"/>
            <a:t>All of the Above</a:t>
          </a:r>
        </a:p>
      </dgm:t>
    </dgm:pt>
    <dgm:pt modelId="{802F7841-7D87-4960-9BDC-CD2C69605585}" type="parTrans" cxnId="{6C950BD2-A2F2-4144-A8BE-A18F1BAB8275}">
      <dgm:prSet/>
      <dgm:spPr/>
      <dgm:t>
        <a:bodyPr/>
        <a:lstStyle/>
        <a:p>
          <a:endParaRPr lang="en-US"/>
        </a:p>
      </dgm:t>
    </dgm:pt>
    <dgm:pt modelId="{27EBD2F2-7B25-4FA6-9F15-11DF519C5FB2}" type="sibTrans" cxnId="{6C950BD2-A2F2-4144-A8BE-A18F1BAB8275}">
      <dgm:prSet/>
      <dgm:spPr/>
      <dgm:t>
        <a:bodyPr/>
        <a:lstStyle/>
        <a:p>
          <a:endParaRPr lang="en-US"/>
        </a:p>
      </dgm:t>
    </dgm:pt>
    <dgm:pt modelId="{BB152B34-A3F9-4B35-B606-9B755B9368F7}">
      <dgm:prSet/>
      <dgm:spPr/>
      <dgm:t>
        <a:bodyPr/>
        <a:lstStyle/>
        <a:p>
          <a:r>
            <a:rPr lang="en-US"/>
            <a:t>Other</a:t>
          </a:r>
        </a:p>
      </dgm:t>
    </dgm:pt>
    <dgm:pt modelId="{CC5C42E2-D632-4074-9233-4EF178BA3F3D}" type="parTrans" cxnId="{6E61EAE2-31B2-49BA-BBB5-A932EA12E487}">
      <dgm:prSet/>
      <dgm:spPr/>
      <dgm:t>
        <a:bodyPr/>
        <a:lstStyle/>
        <a:p>
          <a:endParaRPr lang="en-US"/>
        </a:p>
      </dgm:t>
    </dgm:pt>
    <dgm:pt modelId="{CA12B645-4A02-415C-82EA-82682383E88C}" type="sibTrans" cxnId="{6E61EAE2-31B2-49BA-BBB5-A932EA12E487}">
      <dgm:prSet/>
      <dgm:spPr/>
      <dgm:t>
        <a:bodyPr/>
        <a:lstStyle/>
        <a:p>
          <a:endParaRPr lang="en-US"/>
        </a:p>
      </dgm:t>
    </dgm:pt>
    <dgm:pt modelId="{04CDC1B1-E943-4875-8CFF-0FFC51ADB0CB}" type="pres">
      <dgm:prSet presAssocID="{AB679A78-7E84-49D1-81A7-591B0811BF5A}" presName="linear" presStyleCnt="0">
        <dgm:presLayoutVars>
          <dgm:animLvl val="lvl"/>
          <dgm:resizeHandles val="exact"/>
        </dgm:presLayoutVars>
      </dgm:prSet>
      <dgm:spPr/>
    </dgm:pt>
    <dgm:pt modelId="{DC766443-3E13-4089-B8BF-709F69A399B0}" type="pres">
      <dgm:prSet presAssocID="{C266B95B-FD53-4694-8DCA-BA2F44B727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20409F-7EBB-4674-9045-B2B073F9BCD9}" type="pres">
      <dgm:prSet presAssocID="{20A19327-9C46-4C4A-8E57-43F6AD7E22A6}" presName="spacer" presStyleCnt="0"/>
      <dgm:spPr/>
    </dgm:pt>
    <dgm:pt modelId="{6C5A9363-C448-48C8-B4A6-F194DCF2F8C3}" type="pres">
      <dgm:prSet presAssocID="{6E318B40-8E87-46D5-B769-8222F8E8DE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85C230-8A84-4922-942A-CD4A9E86061A}" type="pres">
      <dgm:prSet presAssocID="{1CF9A44A-273B-4DBA-B7A5-FEB7A011D41A}" presName="spacer" presStyleCnt="0"/>
      <dgm:spPr/>
    </dgm:pt>
    <dgm:pt modelId="{C8ED4313-0A09-4AD8-8B45-C5AFDA9413CB}" type="pres">
      <dgm:prSet presAssocID="{2BED2838-6AE9-444B-A529-AD9C825451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FB73C9-F113-4140-A800-06C57D81D292}" type="pres">
      <dgm:prSet presAssocID="{AC2D2118-212C-419F-BC13-190F7D6C810C}" presName="spacer" presStyleCnt="0"/>
      <dgm:spPr/>
    </dgm:pt>
    <dgm:pt modelId="{4384989E-EA29-4D7B-B246-2B67D759F578}" type="pres">
      <dgm:prSet presAssocID="{F295D541-17AC-424E-9F53-F5EA654F45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C1D0AA-506E-483D-B65B-C9CA09D267D3}" type="pres">
      <dgm:prSet presAssocID="{27EBD2F2-7B25-4FA6-9F15-11DF519C5FB2}" presName="spacer" presStyleCnt="0"/>
      <dgm:spPr/>
    </dgm:pt>
    <dgm:pt modelId="{DBC33820-5FFB-467A-925F-17E93295AA96}" type="pres">
      <dgm:prSet presAssocID="{BB152B34-A3F9-4B35-B606-9B755B9368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DD8713-6076-4055-BF5E-18C0681F10F8}" type="presOf" srcId="{2BED2838-6AE9-444B-A529-AD9C8254516A}" destId="{C8ED4313-0A09-4AD8-8B45-C5AFDA9413CB}" srcOrd="0" destOrd="0" presId="urn:microsoft.com/office/officeart/2005/8/layout/vList2"/>
    <dgm:cxn modelId="{937AA820-2897-4D6C-BB2A-F7BC78B86EF0}" type="presOf" srcId="{BB152B34-A3F9-4B35-B606-9B755B9368F7}" destId="{DBC33820-5FFB-467A-925F-17E93295AA96}" srcOrd="0" destOrd="0" presId="urn:microsoft.com/office/officeart/2005/8/layout/vList2"/>
    <dgm:cxn modelId="{4A44745D-6017-41A5-AA77-0981F7CA2C2E}" srcId="{AB679A78-7E84-49D1-81A7-591B0811BF5A}" destId="{C266B95B-FD53-4694-8DCA-BA2F44B7272E}" srcOrd="0" destOrd="0" parTransId="{A01380F6-FD3F-41E0-A650-865D9FFC116A}" sibTransId="{20A19327-9C46-4C4A-8E57-43F6AD7E22A6}"/>
    <dgm:cxn modelId="{3E570549-AE01-41FF-A9C7-C67712100578}" type="presOf" srcId="{F295D541-17AC-424E-9F53-F5EA654F455E}" destId="{4384989E-EA29-4D7B-B246-2B67D759F578}" srcOrd="0" destOrd="0" presId="urn:microsoft.com/office/officeart/2005/8/layout/vList2"/>
    <dgm:cxn modelId="{35BB1F73-94DA-4740-9FE5-1F74AF9830FA}" type="presOf" srcId="{C266B95B-FD53-4694-8DCA-BA2F44B7272E}" destId="{DC766443-3E13-4089-B8BF-709F69A399B0}" srcOrd="0" destOrd="0" presId="urn:microsoft.com/office/officeart/2005/8/layout/vList2"/>
    <dgm:cxn modelId="{F752D480-9C65-4809-8BBA-0407080C3664}" type="presOf" srcId="{AB679A78-7E84-49D1-81A7-591B0811BF5A}" destId="{04CDC1B1-E943-4875-8CFF-0FFC51ADB0CB}" srcOrd="0" destOrd="0" presId="urn:microsoft.com/office/officeart/2005/8/layout/vList2"/>
    <dgm:cxn modelId="{E99766A0-C960-4227-BE32-18AB65C4C07D}" type="presOf" srcId="{6E318B40-8E87-46D5-B769-8222F8E8DE5E}" destId="{6C5A9363-C448-48C8-B4A6-F194DCF2F8C3}" srcOrd="0" destOrd="0" presId="urn:microsoft.com/office/officeart/2005/8/layout/vList2"/>
    <dgm:cxn modelId="{A2A61BA5-59C0-41D0-853D-AB50EF2C3DC4}" srcId="{AB679A78-7E84-49D1-81A7-591B0811BF5A}" destId="{6E318B40-8E87-46D5-B769-8222F8E8DE5E}" srcOrd="1" destOrd="0" parTransId="{254FB11D-C7BE-4E58-A059-2B898BEEC7F1}" sibTransId="{1CF9A44A-273B-4DBA-B7A5-FEB7A011D41A}"/>
    <dgm:cxn modelId="{6C950BD2-A2F2-4144-A8BE-A18F1BAB8275}" srcId="{AB679A78-7E84-49D1-81A7-591B0811BF5A}" destId="{F295D541-17AC-424E-9F53-F5EA654F455E}" srcOrd="3" destOrd="0" parTransId="{802F7841-7D87-4960-9BDC-CD2C69605585}" sibTransId="{27EBD2F2-7B25-4FA6-9F15-11DF519C5FB2}"/>
    <dgm:cxn modelId="{6E61EAE2-31B2-49BA-BBB5-A932EA12E487}" srcId="{AB679A78-7E84-49D1-81A7-591B0811BF5A}" destId="{BB152B34-A3F9-4B35-B606-9B755B9368F7}" srcOrd="4" destOrd="0" parTransId="{CC5C42E2-D632-4074-9233-4EF178BA3F3D}" sibTransId="{CA12B645-4A02-415C-82EA-82682383E88C}"/>
    <dgm:cxn modelId="{6E951AEA-BA7A-4B78-9CEC-80EC8ECC120E}" srcId="{AB679A78-7E84-49D1-81A7-591B0811BF5A}" destId="{2BED2838-6AE9-444B-A529-AD9C8254516A}" srcOrd="2" destOrd="0" parTransId="{523CC493-D799-45F9-BB28-0504C5B6FFAD}" sibTransId="{AC2D2118-212C-419F-BC13-190F7D6C810C}"/>
    <dgm:cxn modelId="{650CF1DB-EE80-4F73-A78F-2B0B06CD6BBC}" type="presParOf" srcId="{04CDC1B1-E943-4875-8CFF-0FFC51ADB0CB}" destId="{DC766443-3E13-4089-B8BF-709F69A399B0}" srcOrd="0" destOrd="0" presId="urn:microsoft.com/office/officeart/2005/8/layout/vList2"/>
    <dgm:cxn modelId="{7B9026AE-1E73-4526-99B5-2318247C116E}" type="presParOf" srcId="{04CDC1B1-E943-4875-8CFF-0FFC51ADB0CB}" destId="{E520409F-7EBB-4674-9045-B2B073F9BCD9}" srcOrd="1" destOrd="0" presId="urn:microsoft.com/office/officeart/2005/8/layout/vList2"/>
    <dgm:cxn modelId="{E62B4FF0-98C2-4726-B9F2-ADC21A43BFB8}" type="presParOf" srcId="{04CDC1B1-E943-4875-8CFF-0FFC51ADB0CB}" destId="{6C5A9363-C448-48C8-B4A6-F194DCF2F8C3}" srcOrd="2" destOrd="0" presId="urn:microsoft.com/office/officeart/2005/8/layout/vList2"/>
    <dgm:cxn modelId="{AE87E247-9413-46ED-9C5B-04E0540EF366}" type="presParOf" srcId="{04CDC1B1-E943-4875-8CFF-0FFC51ADB0CB}" destId="{8A85C230-8A84-4922-942A-CD4A9E86061A}" srcOrd="3" destOrd="0" presId="urn:microsoft.com/office/officeart/2005/8/layout/vList2"/>
    <dgm:cxn modelId="{3E7C74A0-A6EB-4406-8C00-5084528F0151}" type="presParOf" srcId="{04CDC1B1-E943-4875-8CFF-0FFC51ADB0CB}" destId="{C8ED4313-0A09-4AD8-8B45-C5AFDA9413CB}" srcOrd="4" destOrd="0" presId="urn:microsoft.com/office/officeart/2005/8/layout/vList2"/>
    <dgm:cxn modelId="{D88DAB12-BBAB-4198-B30D-E113B4728E2B}" type="presParOf" srcId="{04CDC1B1-E943-4875-8CFF-0FFC51ADB0CB}" destId="{7EFB73C9-F113-4140-A800-06C57D81D292}" srcOrd="5" destOrd="0" presId="urn:microsoft.com/office/officeart/2005/8/layout/vList2"/>
    <dgm:cxn modelId="{F24E65CA-F53E-4950-9155-E16CBDCC51D5}" type="presParOf" srcId="{04CDC1B1-E943-4875-8CFF-0FFC51ADB0CB}" destId="{4384989E-EA29-4D7B-B246-2B67D759F578}" srcOrd="6" destOrd="0" presId="urn:microsoft.com/office/officeart/2005/8/layout/vList2"/>
    <dgm:cxn modelId="{A36E1EA4-E79F-45FC-8DBC-704B37D044B9}" type="presParOf" srcId="{04CDC1B1-E943-4875-8CFF-0FFC51ADB0CB}" destId="{48C1D0AA-506E-483D-B65B-C9CA09D267D3}" srcOrd="7" destOrd="0" presId="urn:microsoft.com/office/officeart/2005/8/layout/vList2"/>
    <dgm:cxn modelId="{333F5178-5003-415A-A0BC-AABC1EDE7749}" type="presParOf" srcId="{04CDC1B1-E943-4875-8CFF-0FFC51ADB0CB}" destId="{DBC33820-5FFB-467A-925F-17E93295AA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6C84C-0620-4543-AF3B-13B66D7E3751}">
      <dsp:nvSpPr>
        <dsp:cNvPr id="0" name=""/>
        <dsp:cNvSpPr/>
      </dsp:nvSpPr>
      <dsp:spPr>
        <a:xfrm>
          <a:off x="0" y="391841"/>
          <a:ext cx="855192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C431B-1848-214F-9B1C-2C6F93826DF1}">
      <dsp:nvSpPr>
        <dsp:cNvPr id="0" name=""/>
        <dsp:cNvSpPr/>
      </dsp:nvSpPr>
      <dsp:spPr>
        <a:xfrm>
          <a:off x="427596" y="8081"/>
          <a:ext cx="5986348" cy="7675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70" tIns="0" rIns="22627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1—single incident</a:t>
          </a:r>
        </a:p>
      </dsp:txBody>
      <dsp:txXfrm>
        <a:off x="465063" y="45548"/>
        <a:ext cx="5911414" cy="692586"/>
      </dsp:txXfrm>
    </dsp:sp>
    <dsp:sp modelId="{671679E4-2AD4-9248-936B-4A258E0208B6}">
      <dsp:nvSpPr>
        <dsp:cNvPr id="0" name=""/>
        <dsp:cNvSpPr/>
      </dsp:nvSpPr>
      <dsp:spPr>
        <a:xfrm>
          <a:off x="0" y="1571202"/>
          <a:ext cx="8551926" cy="229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724" tIns="541528" rIns="66372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Sustained over time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 childhood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Usually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by someone in a close relationship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cape is “difficult or impossible”</a:t>
          </a:r>
        </a:p>
      </dsp:txBody>
      <dsp:txXfrm>
        <a:off x="0" y="1571202"/>
        <a:ext cx="8551926" cy="2293200"/>
      </dsp:txXfrm>
    </dsp:sp>
    <dsp:sp modelId="{95A4B2B1-657E-E941-B2A5-183912A42103}">
      <dsp:nvSpPr>
        <dsp:cNvPr id="0" name=""/>
        <dsp:cNvSpPr/>
      </dsp:nvSpPr>
      <dsp:spPr>
        <a:xfrm>
          <a:off x="427596" y="1187442"/>
          <a:ext cx="5986348" cy="7675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70" tIns="0" rIns="22627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2—complex/developmental trauma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063" y="1224909"/>
        <a:ext cx="591141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465EE-B489-410C-94ED-5F64AD77F1FC}">
      <dsp:nvSpPr>
        <dsp:cNvPr id="0" name=""/>
        <dsp:cNvSpPr/>
      </dsp:nvSpPr>
      <dsp:spPr>
        <a:xfrm>
          <a:off x="0" y="664519"/>
          <a:ext cx="5607050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Parents shared about prior trauma.</a:t>
          </a:r>
        </a:p>
      </dsp:txBody>
      <dsp:txXfrm>
        <a:off x="31984" y="696503"/>
        <a:ext cx="5543082" cy="591232"/>
      </dsp:txXfrm>
    </dsp:sp>
    <dsp:sp modelId="{3FC584DE-0AA7-4EB0-BF40-BA2FBCC4BC0F}">
      <dsp:nvSpPr>
        <dsp:cNvPr id="0" name=""/>
        <dsp:cNvSpPr/>
      </dsp:nvSpPr>
      <dsp:spPr>
        <a:xfrm>
          <a:off x="0" y="1400359"/>
          <a:ext cx="5607050" cy="655200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Students shared about prior trauma.</a:t>
          </a:r>
        </a:p>
      </dsp:txBody>
      <dsp:txXfrm>
        <a:off x="31984" y="1432343"/>
        <a:ext cx="5543082" cy="591232"/>
      </dsp:txXfrm>
    </dsp:sp>
    <dsp:sp modelId="{CE4CA84A-D0AD-4E23-8753-3851EC68FE65}">
      <dsp:nvSpPr>
        <dsp:cNvPr id="0" name=""/>
        <dsp:cNvSpPr/>
      </dsp:nvSpPr>
      <dsp:spPr>
        <a:xfrm>
          <a:off x="0" y="2136200"/>
          <a:ext cx="5607050" cy="65520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IEP indicated prior trauma. </a:t>
          </a:r>
        </a:p>
      </dsp:txBody>
      <dsp:txXfrm>
        <a:off x="31984" y="2168184"/>
        <a:ext cx="5543082" cy="591232"/>
      </dsp:txXfrm>
    </dsp:sp>
    <dsp:sp modelId="{BB8AE607-B6BE-4FD7-84DC-BBF3CC2EF83D}">
      <dsp:nvSpPr>
        <dsp:cNvPr id="0" name=""/>
        <dsp:cNvSpPr/>
      </dsp:nvSpPr>
      <dsp:spPr>
        <a:xfrm>
          <a:off x="0" y="2872040"/>
          <a:ext cx="5607050" cy="655200"/>
        </a:xfrm>
        <a:prstGeom prst="round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Other</a:t>
          </a:r>
        </a:p>
      </dsp:txBody>
      <dsp:txXfrm>
        <a:off x="31984" y="2904024"/>
        <a:ext cx="5543082" cy="591232"/>
      </dsp:txXfrm>
    </dsp:sp>
    <dsp:sp modelId="{36545069-0C46-4A1D-A245-98C237FB6E3E}">
      <dsp:nvSpPr>
        <dsp:cNvPr id="0" name=""/>
        <dsp:cNvSpPr/>
      </dsp:nvSpPr>
      <dsp:spPr>
        <a:xfrm>
          <a:off x="0" y="3607879"/>
          <a:ext cx="5607050" cy="6552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None of the above.</a:t>
          </a:r>
        </a:p>
      </dsp:txBody>
      <dsp:txXfrm>
        <a:off x="31984" y="3639863"/>
        <a:ext cx="5543082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D7A21-4E77-944E-BCD7-8018E9439009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B61ED-B5E1-9D49-82FD-443F08D8A3B7}">
      <dsp:nvSpPr>
        <dsp:cNvPr id="0" name=""/>
        <dsp:cNvSpPr/>
      </dsp:nvSpPr>
      <dsp:spPr>
        <a:xfrm>
          <a:off x="0" y="601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Negative interactions with trusted adults</a:t>
          </a:r>
        </a:p>
      </dsp:txBody>
      <dsp:txXfrm>
        <a:off x="0" y="601"/>
        <a:ext cx="5607050" cy="703770"/>
      </dsp:txXfrm>
    </dsp:sp>
    <dsp:sp modelId="{194A0C50-75FB-BF4B-A05F-7D8CB4466F23}">
      <dsp:nvSpPr>
        <dsp:cNvPr id="0" name=""/>
        <dsp:cNvSpPr/>
      </dsp:nvSpPr>
      <dsp:spPr>
        <a:xfrm>
          <a:off x="0" y="704372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227A2-47B7-6947-B178-5DB615FC8D92}">
      <dsp:nvSpPr>
        <dsp:cNvPr id="0" name=""/>
        <dsp:cNvSpPr/>
      </dsp:nvSpPr>
      <dsp:spPr>
        <a:xfrm>
          <a:off x="0" y="704372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Contact with law enforcement </a:t>
          </a:r>
        </a:p>
      </dsp:txBody>
      <dsp:txXfrm>
        <a:off x="0" y="704372"/>
        <a:ext cx="5607050" cy="703770"/>
      </dsp:txXfrm>
    </dsp:sp>
    <dsp:sp modelId="{4B5B3761-88A2-9648-B5FB-79E4E9D67BB3}">
      <dsp:nvSpPr>
        <dsp:cNvPr id="0" name=""/>
        <dsp:cNvSpPr/>
      </dsp:nvSpPr>
      <dsp:spPr>
        <a:xfrm>
          <a:off x="0" y="1408143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7134C-D996-2C45-97A1-50C924567FCC}">
      <dsp:nvSpPr>
        <dsp:cNvPr id="0" name=""/>
        <dsp:cNvSpPr/>
      </dsp:nvSpPr>
      <dsp:spPr>
        <a:xfrm>
          <a:off x="0" y="1408143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Seclusion </a:t>
          </a:r>
        </a:p>
      </dsp:txBody>
      <dsp:txXfrm>
        <a:off x="0" y="1408143"/>
        <a:ext cx="5607050" cy="703770"/>
      </dsp:txXfrm>
    </dsp:sp>
    <dsp:sp modelId="{A507EC09-D20C-3F43-87B2-DEC8386D3BEA}">
      <dsp:nvSpPr>
        <dsp:cNvPr id="0" name=""/>
        <dsp:cNvSpPr/>
      </dsp:nvSpPr>
      <dsp:spPr>
        <a:xfrm>
          <a:off x="0" y="2111914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D616F-7BED-6E49-9DF4-BBFB3C3637E2}">
      <dsp:nvSpPr>
        <dsp:cNvPr id="0" name=""/>
        <dsp:cNvSpPr/>
      </dsp:nvSpPr>
      <dsp:spPr>
        <a:xfrm>
          <a:off x="0" y="2111914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Restraint </a:t>
          </a:r>
        </a:p>
      </dsp:txBody>
      <dsp:txXfrm>
        <a:off x="0" y="2111914"/>
        <a:ext cx="5607050" cy="703770"/>
      </dsp:txXfrm>
    </dsp:sp>
    <dsp:sp modelId="{6F3F6E59-CA69-A441-8820-C8F0C1B9DE75}">
      <dsp:nvSpPr>
        <dsp:cNvPr id="0" name=""/>
        <dsp:cNvSpPr/>
      </dsp:nvSpPr>
      <dsp:spPr>
        <a:xfrm>
          <a:off x="0" y="2815685"/>
          <a:ext cx="56070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92FF7-4448-EF45-B6D3-4B55339049B2}">
      <dsp:nvSpPr>
        <dsp:cNvPr id="0" name=""/>
        <dsp:cNvSpPr/>
      </dsp:nvSpPr>
      <dsp:spPr>
        <a:xfrm>
          <a:off x="0" y="2815685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Suspension &amp; expulsion</a:t>
          </a:r>
        </a:p>
      </dsp:txBody>
      <dsp:txXfrm>
        <a:off x="0" y="2815685"/>
        <a:ext cx="5607050" cy="703770"/>
      </dsp:txXfrm>
    </dsp:sp>
    <dsp:sp modelId="{189B4020-FB26-974C-8018-1740069D851F}">
      <dsp:nvSpPr>
        <dsp:cNvPr id="0" name=""/>
        <dsp:cNvSpPr/>
      </dsp:nvSpPr>
      <dsp:spPr>
        <a:xfrm>
          <a:off x="0" y="351945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AECBD-6E3B-DF4B-BB13-A9BD9530E935}">
      <dsp:nvSpPr>
        <dsp:cNvPr id="0" name=""/>
        <dsp:cNvSpPr/>
      </dsp:nvSpPr>
      <dsp:spPr>
        <a:xfrm>
          <a:off x="0" y="3519456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Incarceration</a:t>
          </a:r>
        </a:p>
      </dsp:txBody>
      <dsp:txXfrm>
        <a:off x="0" y="3519456"/>
        <a:ext cx="5607050" cy="703770"/>
      </dsp:txXfrm>
    </dsp:sp>
    <dsp:sp modelId="{1D3885F2-6EEE-7C4D-B8A2-B4F019285DF6}">
      <dsp:nvSpPr>
        <dsp:cNvPr id="0" name=""/>
        <dsp:cNvSpPr/>
      </dsp:nvSpPr>
      <dsp:spPr>
        <a:xfrm>
          <a:off x="0" y="4223227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7EF86-3DD9-DF44-974A-8F7E63FC53BC}">
      <dsp:nvSpPr>
        <dsp:cNvPr id="0" name=""/>
        <dsp:cNvSpPr/>
      </dsp:nvSpPr>
      <dsp:spPr>
        <a:xfrm>
          <a:off x="0" y="4223227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Isolation </a:t>
          </a:r>
        </a:p>
      </dsp:txBody>
      <dsp:txXfrm>
        <a:off x="0" y="4223227"/>
        <a:ext cx="5607050" cy="703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66443-3E13-4089-B8BF-709F69A399B0}">
      <dsp:nvSpPr>
        <dsp:cNvPr id="0" name=""/>
        <dsp:cNvSpPr/>
      </dsp:nvSpPr>
      <dsp:spPr>
        <a:xfrm>
          <a:off x="0" y="903405"/>
          <a:ext cx="6151562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Teach coping and self-regulation strategies </a:t>
          </a:r>
        </a:p>
      </dsp:txBody>
      <dsp:txXfrm>
        <a:off x="30842" y="934247"/>
        <a:ext cx="6089878" cy="570116"/>
      </dsp:txXfrm>
    </dsp:sp>
    <dsp:sp modelId="{6C5A9363-C448-48C8-B4A6-F194DCF2F8C3}">
      <dsp:nvSpPr>
        <dsp:cNvPr id="0" name=""/>
        <dsp:cNvSpPr/>
      </dsp:nvSpPr>
      <dsp:spPr>
        <a:xfrm>
          <a:off x="0" y="1612965"/>
          <a:ext cx="6151562" cy="631800"/>
        </a:xfrm>
        <a:prstGeom prst="round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Provide a calming area for students </a:t>
          </a:r>
        </a:p>
      </dsp:txBody>
      <dsp:txXfrm>
        <a:off x="30842" y="1643807"/>
        <a:ext cx="6089878" cy="570116"/>
      </dsp:txXfrm>
    </dsp:sp>
    <dsp:sp modelId="{C8ED4313-0A09-4AD8-8B45-C5AFDA9413CB}">
      <dsp:nvSpPr>
        <dsp:cNvPr id="0" name=""/>
        <dsp:cNvSpPr/>
      </dsp:nvSpPr>
      <dsp:spPr>
        <a:xfrm>
          <a:off x="0" y="2322525"/>
          <a:ext cx="6151562" cy="63180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Make positive connections with students</a:t>
          </a:r>
        </a:p>
      </dsp:txBody>
      <dsp:txXfrm>
        <a:off x="30842" y="2353367"/>
        <a:ext cx="6089878" cy="570116"/>
      </dsp:txXfrm>
    </dsp:sp>
    <dsp:sp modelId="{4384989E-EA29-4D7B-B246-2B67D759F578}">
      <dsp:nvSpPr>
        <dsp:cNvPr id="0" name=""/>
        <dsp:cNvSpPr/>
      </dsp:nvSpPr>
      <dsp:spPr>
        <a:xfrm>
          <a:off x="0" y="3032085"/>
          <a:ext cx="6151562" cy="631800"/>
        </a:xfrm>
        <a:prstGeom prst="roundRect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All of the Above</a:t>
          </a:r>
        </a:p>
      </dsp:txBody>
      <dsp:txXfrm>
        <a:off x="30842" y="3062927"/>
        <a:ext cx="6089878" cy="570116"/>
      </dsp:txXfrm>
    </dsp:sp>
    <dsp:sp modelId="{DBC33820-5FFB-467A-925F-17E93295AA96}">
      <dsp:nvSpPr>
        <dsp:cNvPr id="0" name=""/>
        <dsp:cNvSpPr/>
      </dsp:nvSpPr>
      <dsp:spPr>
        <a:xfrm>
          <a:off x="0" y="3741645"/>
          <a:ext cx="6151562" cy="6318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Other</a:t>
          </a:r>
        </a:p>
      </dsp:txBody>
      <dsp:txXfrm>
        <a:off x="30842" y="3772487"/>
        <a:ext cx="6089878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73C7-0AA6-CF46-8C38-4069463CC5B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E0A29-17F2-FB42-AD6F-BFC97C96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3731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presentation will explore trauma as it impacts individuals with disabilities, specifically those with ASD and I/DD, and how educators and other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 providers can incorporate trauma-informed practices into their own professional practices. This will be done with a special lens towards diversity, equity, inclusion, and belonging, with a specific focus on belonging.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0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Feeding tube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Injury, Mental Health, Maternal Health, Infectious Disease, Chronic Disease, Risky Behaviors,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0A29-17F2-FB42-AD6F-BFC97C9608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3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286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10/18/2023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esconnection.com/g/aces-in-education/blog/resource-list-trauma-informed-approaches-and-autism-spectrum-and-other-developmental-disabilities-1" TargetMode="External"/><Relationship Id="rId7" Type="http://schemas.openxmlformats.org/officeDocument/2006/relationships/hyperlink" Target="https://www.ascd.org/el/articles/supporting-students-with-disabilities-in-trauma-sensitive-schoo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impunks.org/space/human/" TargetMode="External"/><Relationship Id="rId5" Type="http://schemas.openxmlformats.org/officeDocument/2006/relationships/hyperlink" Target="https://www.traumageek.com/" TargetMode="External"/><Relationship Id="rId4" Type="http://schemas.openxmlformats.org/officeDocument/2006/relationships/hyperlink" Target="https://www.traumaticstressinstitute.org/trauma-and-developmental-disabilit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jzanton@ei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geek.com/polyvagal-neurodiversity-blog-project/autistic-traits-and-trauma" TargetMode="External"/><Relationship Id="rId2" Type="http://schemas.openxmlformats.org/officeDocument/2006/relationships/hyperlink" Target="https://www.aane.org/wp-content/uploads/2019/12/Nancy-Roosa-Stephanie-Monaghan-Blout-Autism-Trauma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slpnow.com/how-to-use-neurodiversity-affirming-practices-to-build-relationships-with-students/" TargetMode="External"/><Relationship Id="rId4" Type="http://schemas.openxmlformats.org/officeDocument/2006/relationships/hyperlink" Target="https://waetag.com/wp-content/uploads/2022/01/WAETAG-Neurodiversity-Affirming-Classroo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rauma Rewires the Brain">
            <a:extLst>
              <a:ext uri="{FF2B5EF4-FFF2-40B4-BE49-F238E27FC236}">
                <a16:creationId xmlns:a16="http://schemas.microsoft.com/office/drawing/2014/main" id="{43236D94-3C82-FD75-9E1F-7DC7884D8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900" b="0" i="0" u="none" strike="noStrike" kern="1200" cap="all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Trauma-related supports for students with significant disabilities</a:t>
            </a:r>
            <a:endParaRPr lang="en-US" sz="2900" kern="1200" cap="all" spc="2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467" y="4352544"/>
            <a:ext cx="7158340" cy="18234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Dr. Jessica Zanton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Eastern Illinois University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03E3-1565-9447-39D5-027A2F6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traumatic?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3BC45-D197-2D18-4292-117D3D479593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91902-5943-68FB-7AC0-2A5FFD1234AC}"/>
              </a:ext>
            </a:extLst>
          </p:cNvPr>
          <p:cNvSpPr/>
          <p:nvPr/>
        </p:nvSpPr>
        <p:spPr>
          <a:xfrm>
            <a:off x="1633267" y="3271796"/>
            <a:ext cx="3777343" cy="18070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life-threatening events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(war, rape, torture)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59641-C93B-99EC-56F0-05DBAA746F75}"/>
              </a:ext>
            </a:extLst>
          </p:cNvPr>
          <p:cNvSpPr/>
          <p:nvPr/>
        </p:nvSpPr>
        <p:spPr>
          <a:xfrm>
            <a:off x="6096000" y="3029479"/>
            <a:ext cx="4691743" cy="22916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stressful events that affect our physiology and neurology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(bullying, neglect, exposure to violence)</a:t>
            </a:r>
          </a:p>
        </p:txBody>
      </p:sp>
    </p:spTree>
    <p:extLst>
      <p:ext uri="{BB962C8B-B14F-4D97-AF65-F5344CB8AC3E}">
        <p14:creationId xmlns:p14="http://schemas.microsoft.com/office/powerpoint/2010/main" val="202267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C2CB-EBDA-EDF6-5D1B-58AF540E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Trauma Has Lasting Impacts</a:t>
            </a:r>
          </a:p>
        </p:txBody>
      </p:sp>
    </p:spTree>
    <p:extLst>
      <p:ext uri="{BB962C8B-B14F-4D97-AF65-F5344CB8AC3E}">
        <p14:creationId xmlns:p14="http://schemas.microsoft.com/office/powerpoint/2010/main" val="343598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bout the CDC-Kaiser ACE Study |Violence Prevention|Injury Center|CDC">
            <a:extLst>
              <a:ext uri="{FF2B5EF4-FFF2-40B4-BE49-F238E27FC236}">
                <a16:creationId xmlns:a16="http://schemas.microsoft.com/office/drawing/2014/main" id="{4BCEE804-8E35-6F1F-E8E4-A3573495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8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8CA8F3E-50C1-4E96-AFA7-55549BE81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79225-72AC-70AD-6FE1-D735F0DB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5"/>
            <a:ext cx="8686800" cy="1772793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 anchorCtr="1">
            <a:no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CDC-Kaiser Permanente adverse childhood experiences (ACE) study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1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F409-FF94-4BE2-A4A1-7C543133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Childhood Experiences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927A1-3743-417E-B9D7-46B3058261DC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B3FB3E5-E97F-3EB1-4FE7-71ED4C013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18660"/>
              </p:ext>
            </p:extLst>
          </p:nvPr>
        </p:nvGraphicFramePr>
        <p:xfrm>
          <a:off x="2465614" y="2577084"/>
          <a:ext cx="726077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771">
                  <a:extLst>
                    <a:ext uri="{9D8B030D-6E8A-4147-A177-3AD203B41FA5}">
                      <a16:colId xmlns:a16="http://schemas.microsoft.com/office/drawing/2014/main" val="1931957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Adverse Childhood Experiences (ACE) Study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9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Having a family member attempt or die by suicide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1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 up in a household where there 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6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-Substance abuse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-Mental health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-Parental separation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6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-Household members in jail/prison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29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8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306A-8D5B-4E56-A40A-96F9EC20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ACEs Study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29B1-E676-46E1-8B26-D317F54C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25" y="2659815"/>
            <a:ext cx="9008146" cy="3101983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61% of adults across 25 states reported at least one type of ACE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6 reported four or more types of ACEs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4+ ACEs increases chances of chronic health, mental illness, and substance abuse problems in adulthood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“Emotional” problems have “physical” 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0A8F0-A3CF-4CCE-9D69-D6F031613FAE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73374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72A9-B704-4E93-A517-98A696A0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children at Risk?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8909C-1949-47AD-9947-129A2CEC9FEE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FE82B-4C8C-31C0-F76D-9E49F60F1FEC}"/>
              </a:ext>
            </a:extLst>
          </p:cNvPr>
          <p:cNvSpPr/>
          <p:nvPr/>
        </p:nvSpPr>
        <p:spPr>
          <a:xfrm>
            <a:off x="1262742" y="2951068"/>
            <a:ext cx="4550230" cy="12736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children perceive different events as life-threatening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E6569-7131-EFF4-AD1D-A117B0637C23}"/>
              </a:ext>
            </a:extLst>
          </p:cNvPr>
          <p:cNvSpPr/>
          <p:nvPr/>
        </p:nvSpPr>
        <p:spPr>
          <a:xfrm>
            <a:off x="3820885" y="4619681"/>
            <a:ext cx="4550230" cy="12736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to developing brains alters the youth’s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A5D52-A838-7FD6-FC73-2143F38DA601}"/>
              </a:ext>
            </a:extLst>
          </p:cNvPr>
          <p:cNvSpPr/>
          <p:nvPr/>
        </p:nvSpPr>
        <p:spPr>
          <a:xfrm>
            <a:off x="6281057" y="2951068"/>
            <a:ext cx="4550230" cy="12736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have less power and control over their lives</a:t>
            </a:r>
          </a:p>
        </p:txBody>
      </p:sp>
    </p:spTree>
    <p:extLst>
      <p:ext uri="{BB962C8B-B14F-4D97-AF65-F5344CB8AC3E}">
        <p14:creationId xmlns:p14="http://schemas.microsoft.com/office/powerpoint/2010/main" val="56730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6E41-5249-45D0-8A69-68D46D03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Trauma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4BEA3-D6C7-4A4D-BAD1-57698840956C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78FE97-2AFD-B3BA-FC9C-A891E78E5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52393"/>
              </p:ext>
            </p:extLst>
          </p:nvPr>
        </p:nvGraphicFramePr>
        <p:xfrm>
          <a:off x="1692392" y="2606470"/>
          <a:ext cx="8807216" cy="360730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07216">
                  <a:extLst>
                    <a:ext uri="{9D8B030D-6E8A-4147-A177-3AD203B41FA5}">
                      <a16:colId xmlns:a16="http://schemas.microsoft.com/office/drawing/2014/main" val="1640743361"/>
                    </a:ext>
                  </a:extLst>
                </a:gridCol>
              </a:tblGrid>
              <a:tr h="7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is on the lookout for danger (triggers)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76263"/>
                  </a:ext>
                </a:extLst>
              </a:tr>
              <a:tr h="753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Arousal “set-points” are fixed (too much, too little)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89359"/>
                  </a:ext>
                </a:extLst>
              </a:tr>
              <a:tr h="742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Distortion to the perceptions of people and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27913"/>
                  </a:ext>
                </a:extLst>
              </a:tr>
              <a:tr h="806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capacity for flexible thinking and creative problem solving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16306"/>
                  </a:ext>
                </a:extLst>
              </a:tr>
              <a:tr h="564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discomfort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7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92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C2CB-EBDA-EDF6-5D1B-58AF540E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traumas and Individuals  with ASD and I/dd</a:t>
            </a:r>
          </a:p>
        </p:txBody>
      </p:sp>
    </p:spTree>
    <p:extLst>
      <p:ext uri="{BB962C8B-B14F-4D97-AF65-F5344CB8AC3E}">
        <p14:creationId xmlns:p14="http://schemas.microsoft.com/office/powerpoint/2010/main" val="314532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C4A10-1BDD-6CBB-D307-C05012AD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and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4859-AE73-5A3F-0955-DCD93651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368" y="1779582"/>
            <a:ext cx="9597952" cy="3830262"/>
          </a:xfrm>
        </p:spPr>
        <p:txBody>
          <a:bodyPr>
            <a:no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Youth with disabilities experience higher rates of traumatic events than their peers.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Children with autism spectrum disorder and learning disabilities have higher risks for maltreatment (MacDonnell et al., 2019)</a:t>
            </a:r>
            <a:endParaRPr lang="en-US" sz="2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Spectrum Institute (2013) found that 70% of respondents with disabilities reported being victim of abuse, and of those, 90% had experienced abuse multiple times.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omen with intellectual disabilities who are in relationships “are much more likely to have been sexually assaulted and/or forced into unwanted sexual activity” (Skelly, 2021, p. 2).</a:t>
            </a:r>
          </a:p>
        </p:txBody>
      </p:sp>
    </p:spTree>
    <p:extLst>
      <p:ext uri="{BB962C8B-B14F-4D97-AF65-F5344CB8AC3E}">
        <p14:creationId xmlns:p14="http://schemas.microsoft.com/office/powerpoint/2010/main" val="103208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30222-0135-90AA-E2DF-2B1A395D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838B-A5C5-25AD-4269-244461E2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trauma? What is traumatic?</a:t>
            </a:r>
          </a:p>
          <a:p>
            <a:r>
              <a:rPr lang="en-US" sz="25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trauma impact the educational experiences individuals with ASD and I/DD?</a:t>
            </a:r>
          </a:p>
          <a:p>
            <a:r>
              <a:rPr lang="en-US" sz="25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effective practices for supporting students who have experienced trauma?</a:t>
            </a:r>
          </a:p>
        </p:txBody>
      </p:sp>
    </p:spTree>
    <p:extLst>
      <p:ext uri="{BB962C8B-B14F-4D97-AF65-F5344CB8AC3E}">
        <p14:creationId xmlns:p14="http://schemas.microsoft.com/office/powerpoint/2010/main" val="380067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84E7-E437-C6FD-00FB-DAFD1356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13C-827B-01A0-CFD9-990F47CC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96" y="2831604"/>
            <a:ext cx="10724007" cy="3101983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ID influences expression of symptoms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is expressed behaviorally and emotionally, rather than cognitively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results in significantly increased rates of aggression, self-injurious behaviors, psychological stress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with severe/profound ID: the key signs of abuse included a ”deterioration of adaptive skills and behavior immediately following the abuse”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B457E-1E52-0335-7F18-9293879CEB4A}"/>
              </a:ext>
            </a:extLst>
          </p:cNvPr>
          <p:cNvSpPr txBox="1"/>
          <p:nvPr/>
        </p:nvSpPr>
        <p:spPr>
          <a:xfrm>
            <a:off x="9153739" y="6611779"/>
            <a:ext cx="3118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(Mason-Roberts et al, 2018; </a:t>
            </a:r>
            <a:r>
              <a:rPr lang="en-US" sz="1000" dirty="0" err="1"/>
              <a:t>Rittmansberger</a:t>
            </a:r>
            <a:r>
              <a:rPr lang="en-US" sz="1000" dirty="0"/>
              <a:t> et al., 2019)</a:t>
            </a:r>
          </a:p>
        </p:txBody>
      </p:sp>
    </p:spTree>
    <p:extLst>
      <p:ext uri="{BB962C8B-B14F-4D97-AF65-F5344CB8AC3E}">
        <p14:creationId xmlns:p14="http://schemas.microsoft.com/office/powerpoint/2010/main" val="131813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84E7-E437-C6FD-00FB-DAFD1356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13C-827B-01A0-CFD9-990F47CC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523" y="2804161"/>
            <a:ext cx="9160764" cy="3800856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of living with a significant disability can lead to experiences perceived as traumatic: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self-determination skills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emotional regulation skills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able to predict harm as easily 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Needing support from others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different</a:t>
            </a:r>
          </a:p>
          <a:p>
            <a:pPr lvl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B457E-1E52-0335-7F18-9293879CEB4A}"/>
              </a:ext>
            </a:extLst>
          </p:cNvPr>
          <p:cNvSpPr txBox="1"/>
          <p:nvPr/>
        </p:nvSpPr>
        <p:spPr>
          <a:xfrm>
            <a:off x="10345060" y="6611779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(McGilvery, 2018; McNally, 2021)</a:t>
            </a:r>
          </a:p>
        </p:txBody>
      </p:sp>
    </p:spTree>
    <p:extLst>
      <p:ext uri="{BB962C8B-B14F-4D97-AF65-F5344CB8AC3E}">
        <p14:creationId xmlns:p14="http://schemas.microsoft.com/office/powerpoint/2010/main" val="208865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54E-1620-4A84-8952-3DAE3927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0BC4-4D76-414C-BF36-0C6EAE3A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43" y="2707061"/>
            <a:ext cx="11419114" cy="399505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autism have an increased risk of traumatic experiences (increased ACEs) 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autism have more than double the risk of youth protective services referrals – but reports are less likely to be investigated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times more likely to be bullied (40-90% of children with autism, compared to 40% of neurotypical children)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84282-D4E1-457A-9967-1129BDB3B9B7}"/>
              </a:ext>
            </a:extLst>
          </p:cNvPr>
          <p:cNvSpPr txBox="1"/>
          <p:nvPr/>
        </p:nvSpPr>
        <p:spPr>
          <a:xfrm>
            <a:off x="9715040" y="6611779"/>
            <a:ext cx="2476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2020; McNally et al., 2021))</a:t>
            </a:r>
          </a:p>
        </p:txBody>
      </p:sp>
    </p:spTree>
    <p:extLst>
      <p:ext uri="{BB962C8B-B14F-4D97-AF65-F5344CB8AC3E}">
        <p14:creationId xmlns:p14="http://schemas.microsoft.com/office/powerpoint/2010/main" val="226120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54E-1620-4A84-8952-3DAE3927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0BC4-4D76-414C-BF36-0C6EAE3A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43" y="2862944"/>
            <a:ext cx="11419114" cy="399505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definition of trauma is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loosened “to include stressful life events, for example, parental divorce/separation or failing a school test”…</a:t>
            </a:r>
          </a:p>
          <a:p>
            <a:pPr lvl="1"/>
            <a:r>
              <a:rPr lang="en-US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+50% ASD reported traumatic event in their lifetime that was interpreted as traumatic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84282-D4E1-457A-9967-1129BDB3B9B7}"/>
              </a:ext>
            </a:extLst>
          </p:cNvPr>
          <p:cNvSpPr txBox="1"/>
          <p:nvPr/>
        </p:nvSpPr>
        <p:spPr>
          <a:xfrm>
            <a:off x="10688062" y="6611779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(Taylor &amp; Gotham, 2016)</a:t>
            </a:r>
          </a:p>
        </p:txBody>
      </p:sp>
    </p:spTree>
    <p:extLst>
      <p:ext uri="{BB962C8B-B14F-4D97-AF65-F5344CB8AC3E}">
        <p14:creationId xmlns:p14="http://schemas.microsoft.com/office/powerpoint/2010/main" val="47172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54E-1620-4A84-8952-3DAE3927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0BC4-4D76-414C-BF36-0C6EAE3A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43" y="3171119"/>
            <a:ext cx="11419114" cy="2722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speaking with people with ASD about traumatic experiences, Dr. Kerns has heard ‘everything from sexual abuse, emotional abuse and horrendous bullying, to much broader concepts, like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it’s like to go around your whole life in a world where you have 50% less input than everyone else because you have social deficits. Or feeling constantly overwhelmed by sensory experience – feeling marginalized in our society because you’re somebody with differences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84282-D4E1-457A-9967-1129BDB3B9B7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41470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54E-1620-4A84-8952-3DAE3927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0BC4-4D76-414C-BF36-0C6EAE3A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21" y="2707061"/>
            <a:ext cx="9367157" cy="399505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Peri-Trauma factors: overwhelming fear response, visual and detail-focused processing (especially of sensory features)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Post-trauma factors: negative/catastrophic appraisals, ruminations, suppression, avoidance, social withdrawal, emotional regulation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84282-D4E1-457A-9967-1129BDB3B9B7}"/>
              </a:ext>
            </a:extLst>
          </p:cNvPr>
          <p:cNvSpPr txBox="1"/>
          <p:nvPr/>
        </p:nvSpPr>
        <p:spPr>
          <a:xfrm>
            <a:off x="11186597" y="6611779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(Rumball, 2020)</a:t>
            </a:r>
          </a:p>
        </p:txBody>
      </p:sp>
    </p:spTree>
    <p:extLst>
      <p:ext uri="{BB962C8B-B14F-4D97-AF65-F5344CB8AC3E}">
        <p14:creationId xmlns:p14="http://schemas.microsoft.com/office/powerpoint/2010/main" val="145318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v1/5e137cda2f90d00ebd07da03/1620841541747-BOOWYYDWBER7D6DRVM2G/Traits+vs+Trauma+Color2.png?format=750w">
            <a:extLst>
              <a:ext uri="{FF2B5EF4-FFF2-40B4-BE49-F238E27FC236}">
                <a16:creationId xmlns:a16="http://schemas.microsoft.com/office/drawing/2014/main" id="{E7B56896-F317-4853-AF80-09B3866F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33" y="0"/>
            <a:ext cx="8844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E28786-2B7A-4368-8ED4-52E39AB68A7D}"/>
              </a:ext>
            </a:extLst>
          </p:cNvPr>
          <p:cNvSpPr txBox="1"/>
          <p:nvPr/>
        </p:nvSpPr>
        <p:spPr>
          <a:xfrm>
            <a:off x="10856378" y="6642556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(Janae Elisabeth, 2022)</a:t>
            </a:r>
          </a:p>
        </p:txBody>
      </p:sp>
    </p:spTree>
    <p:extLst>
      <p:ext uri="{BB962C8B-B14F-4D97-AF65-F5344CB8AC3E}">
        <p14:creationId xmlns:p14="http://schemas.microsoft.com/office/powerpoint/2010/main" val="375399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rvey on National Education Responses to COVID-19 School Closures -  Technical Cooperation Group on the Indicators for SDG 4">
            <a:extLst>
              <a:ext uri="{FF2B5EF4-FFF2-40B4-BE49-F238E27FC236}">
                <a16:creationId xmlns:a16="http://schemas.microsoft.com/office/drawing/2014/main" id="{339BB106-04CD-4E94-DE98-B30016BF3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70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F8E9B2-E657-A37B-C491-ABD49D99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impacts</a:t>
            </a:r>
          </a:p>
        </p:txBody>
      </p:sp>
    </p:spTree>
    <p:extLst>
      <p:ext uri="{BB962C8B-B14F-4D97-AF65-F5344CB8AC3E}">
        <p14:creationId xmlns:p14="http://schemas.microsoft.com/office/powerpoint/2010/main" val="16002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6EC6-1784-4954-B846-0BA4AF00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Look Like in the Classroom?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51096-F104-40D2-A893-7EB45BE80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34" y="1843590"/>
            <a:ext cx="8779512" cy="2879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Problems and Executive Functioning Problems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Diminished Language Competency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Dysregulation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Anxiety, Depression, Self-Injurious Behaviors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Issues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Skills Difficulties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Dissociation</a:t>
            </a:r>
          </a:p>
        </p:txBody>
      </p:sp>
    </p:spTree>
    <p:extLst>
      <p:ext uri="{BB962C8B-B14F-4D97-AF65-F5344CB8AC3E}">
        <p14:creationId xmlns:p14="http://schemas.microsoft.com/office/powerpoint/2010/main" val="223141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DE7DB-3AA2-2C50-6992-79A68A01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and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9A2-5295-00C5-1DB1-FD2F712D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82" y="2015040"/>
            <a:ext cx="8699636" cy="3326928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Individuals who have experienced trauma can exhibit behaviors that can be disrupting in school settings, property destruction, noncompliance, aggression, or escape behaviors.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behaviors can even look like mental health disorders, like obsessive behavior, paranoia, or schizophrenia.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reality, students are dealing with a form of Post-traumatic Stress Disorder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should be treated by educators as such.</a:t>
            </a:r>
          </a:p>
        </p:txBody>
      </p:sp>
    </p:spTree>
    <p:extLst>
      <p:ext uri="{BB962C8B-B14F-4D97-AF65-F5344CB8AC3E}">
        <p14:creationId xmlns:p14="http://schemas.microsoft.com/office/powerpoint/2010/main" val="4015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C068-343D-9316-95C0-906B736F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A8D90-9EBC-CF2D-763C-EFC46CF5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61" y="2791325"/>
            <a:ext cx="10213277" cy="310198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attending this presentation, participants will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be knowledgeable about the impacts that trauma has in the lives of students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understand the different ways in which trauma can manifest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will know how to locate supports for implementing trauma informed practices, both in schools and in disability related service organizations.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89401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A72C9-04F6-A49F-7B81-CAD44EDC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responses as traumatic events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88A67A-93BB-0FFC-8F80-3DD231209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41977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499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C7D8-6692-49B3-9CDB-40D27341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So…Now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235C-6DD2-4E34-8BA5-2CB50C3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0092"/>
            <a:ext cx="8668512" cy="4597908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skills: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Functioning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Behaviors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Behaviors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Resiliency: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support (caregiver and community)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of mastery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68A37-E285-4A8F-907D-3F94A565DA02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327494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BE24-98F1-840F-A515-CD6A90CE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Trauma-informed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BA85-24AF-C5EB-0745-043B09FD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4" y="2919284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Trauma-informed practices are not a specific set of actions, but a rather a set of services, supports, and principles rooted in empathy. Trauma-informed practices shift the focus of interventions from 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“What’s wrong with you?” 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“What happened to you?”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23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3F88-6733-452F-B8B3-9EBE1C89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in Schools?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B0D9-0CC0-43BB-BD64-26E20AD0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2401824"/>
            <a:ext cx="9083040" cy="408432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youth’s learning profile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sensitive to the youth’s stress-response style (fight, flight, freeze?)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approach to stress response—validation and modification, not “don’t worry”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when youth go into survival mode (triggered), they cannot access higher-level skills, like language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youth to identify their emotional state and be self-advocates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isolated time out and physical restraint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64A46-C25E-4FF5-BE01-4F308B990CDB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328976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2328-FEFA-4391-BE3E-E2CA0161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08B3-4FF8-447C-BF16-6339B16C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526" y="2391823"/>
            <a:ext cx="9195371" cy="421995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the environment-person relationships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isolation, support social competence, coping skills, and belongingness in social contexts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last by becoming embedded in social settings and community contexts</a:t>
            </a: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school environments offer special education services but no ecological fit 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pullout sessions, no training on neurodiversity—isolation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55A31-CF06-4ABB-BE59-4372FF95CC2A}"/>
              </a:ext>
            </a:extLst>
          </p:cNvPr>
          <p:cNvSpPr txBox="1"/>
          <p:nvPr/>
        </p:nvSpPr>
        <p:spPr>
          <a:xfrm>
            <a:off x="10558733" y="66117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Blout</a:t>
            </a:r>
            <a:r>
              <a:rPr lang="en-US" sz="1000" dirty="0"/>
              <a:t> &amp; </a:t>
            </a:r>
            <a:r>
              <a:rPr lang="en-US" sz="1000" dirty="0" err="1"/>
              <a:t>Roosa</a:t>
            </a:r>
            <a:r>
              <a:rPr lang="en-US" sz="1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06914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60B2-66D4-6D9D-E29E-7F564E84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Neurodiversity-Affirming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98AE-6AB7-78DE-ABA1-924FBEB4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41" y="2615115"/>
            <a:ext cx="8802624" cy="445008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the environment and provide supports rather than the student having to change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challenges as problems to be solved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teach self-regulations skills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students identify sensory processing/soothing techniques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spaces without “visual noise”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information visually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A5D3-5E07-CD4D-FC36-20632AD0018D}"/>
              </a:ext>
            </a:extLst>
          </p:cNvPr>
          <p:cNvSpPr txBox="1"/>
          <p:nvPr/>
        </p:nvSpPr>
        <p:spPr>
          <a:xfrm>
            <a:off x="9960864" y="6611779"/>
            <a:ext cx="2247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(Kircher-Morris, 2021; SLP Now, 2022)</a:t>
            </a:r>
          </a:p>
        </p:txBody>
      </p:sp>
    </p:spTree>
    <p:extLst>
      <p:ext uri="{BB962C8B-B14F-4D97-AF65-F5344CB8AC3E}">
        <p14:creationId xmlns:p14="http://schemas.microsoft.com/office/powerpoint/2010/main" val="1749030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60B2-66D4-6D9D-E29E-7F564E84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Neurodiversity-Affirming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98AE-6AB7-78DE-ABA1-924FBEB4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15998"/>
            <a:ext cx="7729729" cy="353319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options for individual or group work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explicit expectations for all tasks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respect and understanding from NT peers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multiple ways to demonstrate understanding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patience for slow processing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A5D3-5E07-CD4D-FC36-20632AD0018D}"/>
              </a:ext>
            </a:extLst>
          </p:cNvPr>
          <p:cNvSpPr txBox="1"/>
          <p:nvPr/>
        </p:nvSpPr>
        <p:spPr>
          <a:xfrm>
            <a:off x="9960864" y="6611779"/>
            <a:ext cx="2247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(Kircher-Morris, 2021; SLP Now, 2022)</a:t>
            </a:r>
          </a:p>
        </p:txBody>
      </p:sp>
    </p:spTree>
    <p:extLst>
      <p:ext uri="{BB962C8B-B14F-4D97-AF65-F5344CB8AC3E}">
        <p14:creationId xmlns:p14="http://schemas.microsoft.com/office/powerpoint/2010/main" val="190437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8BC1-556E-5DE3-C859-D56044BF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63"/>
            <a:ext cx="3401568" cy="54920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</a:rPr>
              <a:t>poll: how will the information you learned today impact future interactions with your students?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19D343-0291-8559-4819-B04B4AFF8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98947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7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0D43-638F-842E-FC41-274F3C34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EECF56D-271B-0F14-1ED2-B234697E4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1" y="3628452"/>
            <a:ext cx="5715524" cy="2734756"/>
          </a:xfr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8EE08C8-A4D7-36B2-BC29-E721FB24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64" y="2445420"/>
            <a:ext cx="3106082" cy="1350470"/>
          </a:xfrm>
          <a:prstGeom prst="rect">
            <a:avLst/>
          </a:prstGeom>
        </p:spPr>
      </p:pic>
      <p:pic>
        <p:nvPicPr>
          <p:cNvPr id="9" name="Picture 8" descr="A picture containing text, person, sport&#10;&#10;Description automatically generated">
            <a:extLst>
              <a:ext uri="{FF2B5EF4-FFF2-40B4-BE49-F238E27FC236}">
                <a16:creationId xmlns:a16="http://schemas.microsoft.com/office/drawing/2014/main" id="{F1120DDF-B308-DBCD-8175-0E1F28EFA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5" y="2281782"/>
            <a:ext cx="6859023" cy="990521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A750B0-723D-013A-2E6C-CAAB9AE3E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42" y="4080957"/>
            <a:ext cx="4709090" cy="1298462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0ABD2E0-0252-4828-8281-20B02195B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64" y="5784337"/>
            <a:ext cx="1803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79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19B0-D2D4-5B82-C443-013384ED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find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1A07-5EC2-4E62-BE6A-714DBE38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53412"/>
            <a:ext cx="11906250" cy="3537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https://www.pacesconnection.com/g/aces-in-education/blog/resource-list-trauma-informed-approaches-and-autism-spectrum-and-other-developmental-disabilities-1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 stress institute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https://www.traumaticstressinstitute.org/trauma-and-developmental-disabilities/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Geek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https://www.traumageek.com/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StimPunks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https://stimpunks.org/space/human/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ASCD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https://www.ascd.org/el/articles/supporting-students-with-disabilities-in-trauma-sensitive-schools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58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rry conference table and chairs">
            <a:extLst>
              <a:ext uri="{FF2B5EF4-FFF2-40B4-BE49-F238E27FC236}">
                <a16:creationId xmlns:a16="http://schemas.microsoft.com/office/drawing/2014/main" id="{9E14B2D3-344B-89C1-90CF-72CAA258E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5" t="11216" b="10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F48C9-6C7E-14E8-09C8-E91A2294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0116"/>
            <a:ext cx="7729728" cy="73152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06478-39A2-49AF-B409-6D24E3AAD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8068" y="795524"/>
            <a:ext cx="8055864" cy="106070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DADE1-2F71-3AED-F65F-A488E09AC2C6}"/>
              </a:ext>
            </a:extLst>
          </p:cNvPr>
          <p:cNvSpPr txBox="1"/>
          <p:nvPr/>
        </p:nvSpPr>
        <p:spPr>
          <a:xfrm>
            <a:off x="3791712" y="2362955"/>
            <a:ext cx="4608576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Jessica Zanton, PhD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Illinois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 descr="Eastern Illinois University - Wikipedia">
            <a:extLst>
              <a:ext uri="{FF2B5EF4-FFF2-40B4-BE49-F238E27FC236}">
                <a16:creationId xmlns:a16="http://schemas.microsoft.com/office/drawing/2014/main" id="{8EE0CB04-050A-A375-0B2B-31DD3058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2" y="3681971"/>
            <a:ext cx="2627376" cy="26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32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78E4-DEFD-F4E0-A386-F292EAFD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thoughts and experiences?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96F862B-4F6A-C180-8BFA-8EA581802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638425"/>
            <a:ext cx="620395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9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111D-4404-E0AB-BAD5-AC908ADB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9AD87-80D6-06B0-F033-4CDD730CD009}"/>
              </a:ext>
            </a:extLst>
          </p:cNvPr>
          <p:cNvSpPr txBox="1"/>
          <p:nvPr/>
        </p:nvSpPr>
        <p:spPr>
          <a:xfrm>
            <a:off x="3963387" y="2604968"/>
            <a:ext cx="4265226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Jessica Zanton, PhD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Special Education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Illinois University Charleston, IL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jjzanton@eiu.edu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38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EDE2-EB7A-487A-869C-82F84615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335C1-6409-4199-AD0F-1C7FE7CB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53413"/>
            <a:ext cx="11963400" cy="4524790"/>
          </a:xfrm>
        </p:spPr>
        <p:txBody>
          <a:bodyPr>
            <a:no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S.M.,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(2020, March 19). Autism and trauma: The intersection.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https://www.aane.org/wp-content/uploads/2019/12/Nancy-Roosa-Stephanie-Monaghan-Blout-Autism-Trauma.pptx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Janae Elizabeth. (2022, May 12). Autistic traits vs Autistic trauma.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https://www.traumageek.com/polyvagal-neurodiversity-blog-project/autistic-traits-and-trauma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Kircher-Morris, E. (2021).  The neurodiversity-affirming classroom.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https://waetag.com/wp-content/uploads/2022/01/WAETAG-Neurodiversity-Affirming-Classroom.pdf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Mason-Roberts, S., Bradley, A.,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Karatzias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Brown, M., Paterson, D., Walley, R., Truesdale, M., Taggart, L., &amp; Sirisena, C. (2018). Multiple traumatization and subsequent psychopathology in people with intellectual disabilities and DSM-5 PTSD: A preliminary study.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Intellectual Disability Research, 63,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1-7.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McGilvery, S. (2018).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and Treatment of Trauma in Individuals with Developmental Disabilities.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NADD Press.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McNally, P., Taggart, L., &amp; Shevlin, M. (2021). Trauma experiences of people with an intellectual disability and their implications:  A scoping review.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Applied Research in Intellectual Disabilities, 34,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927-49.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Reed, G. M., First, M. B., Elena Median-Mora, 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Gureje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Pike, K. M., &amp; Saxena, S. (2016). Draft diagnostic guidelines for ICD-11 mental and behavioral disorders available for review and comment.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Psychiatry, 15,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112-113.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Rittsmannberger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Yanagida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Weber, G., &amp; Lueger-Schuster, B. (2020). The association between challenging behavior and symptoms of post-traumatic stress disorder in people with intellectual disabilities: A Bayesian meditation analysis approach.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Intellectual Disability Research, 64,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538-550.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Rumball, F.,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Grey, N. (2020). Experience of trauma and PTSD symptoms in autistic adults: Risk of PTSD development following DSM-5 and non-DSM-5 traumatic life events.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Research, 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2122-2132.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SLP Now. (2022). How to use neurodiversity-affirming practices to build relationships with students.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https://blog.slpnow.com/how-to-use-neurodiversity-affirming-practices-to-build-relationships-with-students/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Taylor, J. L., &amp; Gotham, K. O. (2016). Cumulative life events, traumatic experiences, and psychiatric symptomatology in transition-age youth with autism spectrum disorder.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Neurodevelopmental Disorders, 8.</a:t>
            </a:r>
          </a:p>
        </p:txBody>
      </p:sp>
    </p:spTree>
    <p:extLst>
      <p:ext uri="{BB962C8B-B14F-4D97-AF65-F5344CB8AC3E}">
        <p14:creationId xmlns:p14="http://schemas.microsoft.com/office/powerpoint/2010/main" val="16767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140F-D31B-67A4-CFAA-C5C80936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What is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1D8A-C5B8-6FBC-9883-0DB62ADD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361" y="2276878"/>
            <a:ext cx="5925310" cy="44580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 event, a series of events,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a set of circumstances that is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experienced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individual as physically or emotionally harmful or life threatening”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objective AND subjective experience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greater the perception of threat to life, bodily integrity, or sanity, in response to an event, the greater the experience of trauma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Trauma-Informed Care: What is it and why is it important? - Homeless Youth  Connection">
            <a:extLst>
              <a:ext uri="{FF2B5EF4-FFF2-40B4-BE49-F238E27FC236}">
                <a16:creationId xmlns:a16="http://schemas.microsoft.com/office/drawing/2014/main" id="{7F76D7BA-9ABF-15D9-4645-8DE8D23A0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r="30277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080EA-D7EB-64FF-2655-480D5F13701C}"/>
              </a:ext>
            </a:extLst>
          </p:cNvPr>
          <p:cNvSpPr txBox="1"/>
          <p:nvPr/>
        </p:nvSpPr>
        <p:spPr>
          <a:xfrm>
            <a:off x="10306051" y="6611779"/>
            <a:ext cx="188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(McNally, 2021; SAMHSA, 2014)</a:t>
            </a:r>
          </a:p>
        </p:txBody>
      </p:sp>
    </p:spTree>
    <p:extLst>
      <p:ext uri="{BB962C8B-B14F-4D97-AF65-F5344CB8AC3E}">
        <p14:creationId xmlns:p14="http://schemas.microsoft.com/office/powerpoint/2010/main" val="15725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9AD8DEF9-FBA0-42F0-8E9C-17200031C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4F03-6205-DCCC-179A-2B5F66E7D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782E-B99F-8C3C-8AF9-02C799477B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0207" y="3119036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“It’s not the objective facts that determine whether an event is traumatic, but the person’s subjective emotional experience of the event.”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DA57A-AFFB-4BD9-A793-5064CE948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DF61A-0CE4-406A-8326-3BB4A715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FADCE627-A425-2800-8772-A7D8273C4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140F-D31B-67A4-CFAA-C5C80936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trauma?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54F2FB-FEF1-31A2-A7C4-B318EC132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59602"/>
              </p:ext>
            </p:extLst>
          </p:nvPr>
        </p:nvGraphicFramePr>
        <p:xfrm>
          <a:off x="1810512" y="2468881"/>
          <a:ext cx="8551926" cy="387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8E465D-7FCD-1A23-55E3-3D9CA159D990}"/>
              </a:ext>
            </a:extLst>
          </p:cNvPr>
          <p:cNvSpPr txBox="1"/>
          <p:nvPr/>
        </p:nvSpPr>
        <p:spPr>
          <a:xfrm>
            <a:off x="11093622" y="661177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(Reed et al., 2016)</a:t>
            </a:r>
          </a:p>
        </p:txBody>
      </p:sp>
    </p:spTree>
    <p:extLst>
      <p:ext uri="{BB962C8B-B14F-4D97-AF65-F5344CB8AC3E}">
        <p14:creationId xmlns:p14="http://schemas.microsoft.com/office/powerpoint/2010/main" val="16151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ifying glass and question mark">
            <a:extLst>
              <a:ext uri="{FF2B5EF4-FFF2-40B4-BE49-F238E27FC236}">
                <a16:creationId xmlns:a16="http://schemas.microsoft.com/office/drawing/2014/main" id="{EC1E3A31-9774-6C80-9043-86521AC0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8" r="23332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6F409-FF94-4BE2-A4A1-7C543133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Traumatic?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5E666-7944-4AE2-05EA-DC68589C5536}"/>
              </a:ext>
            </a:extLst>
          </p:cNvPr>
          <p:cNvSpPr/>
          <p:nvPr/>
        </p:nvSpPr>
        <p:spPr>
          <a:xfrm>
            <a:off x="6857619" y="969092"/>
            <a:ext cx="4471747" cy="4919815"/>
          </a:xfrm>
          <a:prstGeom prst="rect">
            <a:avLst/>
          </a:prstGeom>
          <a:solidFill>
            <a:schemeClr val="accent4">
              <a:alpha val="6148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Witnessing Violence</a:t>
            </a: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(personal, domestic, community)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sexual, psychological)</a:t>
            </a: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 </a:t>
            </a: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social, emotional)</a:t>
            </a: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</a:p>
          <a:p>
            <a:pPr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(freedom, mobility, close person, health)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186C4-9E0D-E3F4-25CB-4CB22626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17176"/>
            <a:ext cx="3363974" cy="517562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Poll: How were you made aware of traumatic events that have impacted your students?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D27F0-1FC9-3879-5826-850129904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7839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1856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6a97e5-a917-48ae-a6e0-267dd2996a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0B3DDE3F77A4998B00DCFB80D10EC" ma:contentTypeVersion="14" ma:contentTypeDescription="Create a new document." ma:contentTypeScope="" ma:versionID="45cc8c8b368351dcfca7736110d451b1">
  <xsd:schema xmlns:xsd="http://www.w3.org/2001/XMLSchema" xmlns:xs="http://www.w3.org/2001/XMLSchema" xmlns:p="http://schemas.microsoft.com/office/2006/metadata/properties" xmlns:ns3="b2fd4aff-2dff-45a4-bbd1-ca12ef7ecf63" xmlns:ns4="d86a97e5-a917-48ae-a6e0-267dd2996a4a" targetNamespace="http://schemas.microsoft.com/office/2006/metadata/properties" ma:root="true" ma:fieldsID="1eb84e0dce9717a57d05a4f158af669e" ns3:_="" ns4:_="">
    <xsd:import namespace="b2fd4aff-2dff-45a4-bbd1-ca12ef7ecf63"/>
    <xsd:import namespace="d86a97e5-a917-48ae-a6e0-267dd2996a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d4aff-2dff-45a4-bbd1-ca12ef7ecf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a97e5-a917-48ae-a6e0-267dd2996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6C210C-881F-485E-A4AB-44F036A211C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b2fd4aff-2dff-45a4-bbd1-ca12ef7ecf63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86a97e5-a917-48ae-a6e0-267dd2996a4a"/>
  </ds:schemaRefs>
</ds:datastoreItem>
</file>

<file path=customXml/itemProps2.xml><?xml version="1.0" encoding="utf-8"?>
<ds:datastoreItem xmlns:ds="http://schemas.openxmlformats.org/officeDocument/2006/customXml" ds:itemID="{B079B356-C2D8-4137-BADA-C009F5857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d4aff-2dff-45a4-bbd1-ca12ef7ecf63"/>
    <ds:schemaRef ds:uri="d86a97e5-a917-48ae-a6e0-267dd2996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34A8C-3106-4292-937B-C805F568FC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{1B1716ED-F8F3-C14D-A217-5FCE838537B1}tf10001120</Template>
  <TotalTime>0</TotalTime>
  <Words>2241</Words>
  <Application>Microsoft Office PowerPoint</Application>
  <PresentationFormat>Widescreen</PresentationFormat>
  <Paragraphs>263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Gill Sans MT</vt:lpstr>
      <vt:lpstr>Times New Roman</vt:lpstr>
      <vt:lpstr>Parcel</vt:lpstr>
      <vt:lpstr>Trauma-related supports for students with significant disabilities</vt:lpstr>
      <vt:lpstr>Agenda</vt:lpstr>
      <vt:lpstr>Session Outcomes</vt:lpstr>
      <vt:lpstr>Welcome!</vt:lpstr>
      <vt:lpstr>What is trauma?</vt:lpstr>
      <vt:lpstr>Subjectivity</vt:lpstr>
      <vt:lpstr>What is trauma?</vt:lpstr>
      <vt:lpstr>What is Traumatic?</vt:lpstr>
      <vt:lpstr>Poll: How were you made aware of traumatic events that have impacted your students?</vt:lpstr>
      <vt:lpstr>What is traumatic?</vt:lpstr>
      <vt:lpstr>Early Trauma Has Lasting Impacts</vt:lpstr>
      <vt:lpstr>PowerPoint Presentation</vt:lpstr>
      <vt:lpstr>The CDC-Kaiser Permanente adverse childhood experiences (ACE) study</vt:lpstr>
      <vt:lpstr>Adverse Childhood Experiences</vt:lpstr>
      <vt:lpstr>What did the ACEs Study Show?</vt:lpstr>
      <vt:lpstr>Why are children at Risk?</vt:lpstr>
      <vt:lpstr>The Impact of Trauma</vt:lpstr>
      <vt:lpstr>traumas and Individuals  with ASD and I/dd</vt:lpstr>
      <vt:lpstr>Trauma and disability</vt:lpstr>
      <vt:lpstr>Intellectual disabilities</vt:lpstr>
      <vt:lpstr>Intellectual disabilities</vt:lpstr>
      <vt:lpstr>autism</vt:lpstr>
      <vt:lpstr>autism</vt:lpstr>
      <vt:lpstr>autism</vt:lpstr>
      <vt:lpstr>autism</vt:lpstr>
      <vt:lpstr>PowerPoint Presentation</vt:lpstr>
      <vt:lpstr>Educational impacts</vt:lpstr>
      <vt:lpstr>What Does This Look Like in the Classroom?</vt:lpstr>
      <vt:lpstr>Trauma and Behavior</vt:lpstr>
      <vt:lpstr>Behavior responses as traumatic events</vt:lpstr>
      <vt:lpstr>So…Now What Do We Do?</vt:lpstr>
      <vt:lpstr>Being Trauma-informed</vt:lpstr>
      <vt:lpstr>How About in Schools?</vt:lpstr>
      <vt:lpstr>Ecological Fit</vt:lpstr>
      <vt:lpstr>Neurodiversity-Affirming Approaches</vt:lpstr>
      <vt:lpstr>Neurodiversity-Affirming Approaches</vt:lpstr>
      <vt:lpstr>poll: how will the information you learned today impact future interactions with your students?</vt:lpstr>
      <vt:lpstr>Resources</vt:lpstr>
      <vt:lpstr>Where to find resources</vt:lpstr>
      <vt:lpstr>Your thoughts and experiences? Questions?</vt:lpstr>
      <vt:lpstr>Contact information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2022-11-01T16:30:36Z</dcterms:created>
  <dcterms:modified xsi:type="dcterms:W3CDTF">2023-10-18T19:24:57Z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0x0101000130B3DDE3F77A4998B00DCFB80D10EC</vt:lpwstr>
  </property>
</Properties>
</file>