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258" r:id="rId5"/>
    <p:sldId id="277" r:id="rId6"/>
    <p:sldId id="259" r:id="rId7"/>
    <p:sldId id="278" r:id="rId8"/>
    <p:sldId id="282" r:id="rId9"/>
    <p:sldId id="269" r:id="rId10"/>
    <p:sldId id="281" r:id="rId11"/>
    <p:sldId id="271" r:id="rId12"/>
    <p:sldId id="279" r:id="rId13"/>
    <p:sldId id="280" r:id="rId14"/>
    <p:sldId id="285" r:id="rId15"/>
    <p:sldId id="287" r:id="rId16"/>
    <p:sldId id="292" r:id="rId17"/>
    <p:sldId id="295" r:id="rId18"/>
    <p:sldId id="301" r:id="rId19"/>
    <p:sldId id="303" r:id="rId20"/>
    <p:sldId id="310" r:id="rId21"/>
    <p:sldId id="311" r:id="rId22"/>
    <p:sldId id="274" r:id="rId23"/>
    <p:sldId id="296" r:id="rId24"/>
    <p:sldId id="284" r:id="rId25"/>
    <p:sldId id="262"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LF THEODORE" initials="WT" lastIdx="5" clrIdx="0"/>
  <p:cmAuthor id="1" name="ROSENTHAL HANNAH" initials="R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3E5A"/>
    <a:srgbClr val="B7DB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97" cy="464503"/>
          </a:xfrm>
          <a:prstGeom prst="rect">
            <a:avLst/>
          </a:prstGeom>
        </p:spPr>
        <p:txBody>
          <a:bodyPr vert="horz" lIns="90443" tIns="45222" rIns="90443" bIns="45222" rtlCol="0"/>
          <a:lstStyle>
            <a:lvl1pPr algn="l">
              <a:defRPr sz="1200"/>
            </a:lvl1pPr>
          </a:lstStyle>
          <a:p>
            <a:endParaRPr lang="en-US"/>
          </a:p>
        </p:txBody>
      </p:sp>
      <p:sp>
        <p:nvSpPr>
          <p:cNvPr id="3" name="Date Placeholder 2"/>
          <p:cNvSpPr>
            <a:spLocks noGrp="1"/>
          </p:cNvSpPr>
          <p:nvPr>
            <p:ph type="dt" sz="quarter" idx="1"/>
          </p:nvPr>
        </p:nvSpPr>
        <p:spPr>
          <a:xfrm>
            <a:off x="3884753" y="0"/>
            <a:ext cx="2971697" cy="464503"/>
          </a:xfrm>
          <a:prstGeom prst="rect">
            <a:avLst/>
          </a:prstGeom>
        </p:spPr>
        <p:txBody>
          <a:bodyPr vert="horz" lIns="90443" tIns="45222" rIns="90443" bIns="45222" rtlCol="0"/>
          <a:lstStyle>
            <a:lvl1pPr algn="r">
              <a:defRPr sz="1200"/>
            </a:lvl1pPr>
          </a:lstStyle>
          <a:p>
            <a:fld id="{501604D2-0DF4-4A32-B196-D8A9BE5CE142}" type="datetimeFigureOut">
              <a:rPr lang="en-US" smtClean="0"/>
              <a:t>7/18/2024</a:t>
            </a:fld>
            <a:endParaRPr lang="en-US"/>
          </a:p>
        </p:txBody>
      </p:sp>
      <p:sp>
        <p:nvSpPr>
          <p:cNvPr id="4" name="Footer Placeholder 3"/>
          <p:cNvSpPr>
            <a:spLocks noGrp="1"/>
          </p:cNvSpPr>
          <p:nvPr>
            <p:ph type="ftr" sz="quarter" idx="2"/>
          </p:nvPr>
        </p:nvSpPr>
        <p:spPr>
          <a:xfrm>
            <a:off x="0" y="8830312"/>
            <a:ext cx="2971697" cy="464503"/>
          </a:xfrm>
          <a:prstGeom prst="rect">
            <a:avLst/>
          </a:prstGeom>
        </p:spPr>
        <p:txBody>
          <a:bodyPr vert="horz" lIns="90443" tIns="45222" rIns="90443" bIns="45222"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830312"/>
            <a:ext cx="2971697" cy="464503"/>
          </a:xfrm>
          <a:prstGeom prst="rect">
            <a:avLst/>
          </a:prstGeom>
        </p:spPr>
        <p:txBody>
          <a:bodyPr vert="horz" lIns="90443" tIns="45222" rIns="90443" bIns="45222" rtlCol="0" anchor="b"/>
          <a:lstStyle>
            <a:lvl1pPr algn="r">
              <a:defRPr sz="1200"/>
            </a:lvl1pPr>
          </a:lstStyle>
          <a:p>
            <a:fld id="{557CBE41-33EE-437F-845D-6C4C5DFAA78E}"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307" tIns="46153" rIns="92307" bIns="46153" rtlCol="0"/>
          <a:lstStyle>
            <a:lvl1pPr algn="r">
              <a:defRPr sz="1200"/>
            </a:lvl1pPr>
          </a:lstStyle>
          <a:p>
            <a:fld id="{2D4D2341-5412-4220-9FD6-D2CA1D1761C6}" type="datetimeFigureOut">
              <a:rPr lang="en-US" smtClean="0"/>
              <a:t>7/18/2024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307" tIns="46153" rIns="92307" bIns="461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307" tIns="46153" rIns="92307" bIns="46153" rtlCol="0" anchor="b"/>
          <a:lstStyle>
            <a:lvl1pPr algn="r">
              <a:defRPr sz="1200"/>
            </a:lvl1pPr>
          </a:lstStyle>
          <a:p>
            <a:fld id="{A602E810-9372-4A81-8EBB-4F83C6A46DF8}"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solidFill>
            <a:schemeClr val="bg1">
              <a:lumMod val="95000"/>
            </a:schemeClr>
          </a:solidFill>
          <a:ln>
            <a:noFill/>
          </a:ln>
        </p:spPr>
        <p:txBody>
          <a:bodyPr/>
          <a:lstStyle>
            <a:lvl1pPr marL="0" indent="0">
              <a:buNone/>
              <a:defRPr sz="3200">
                <a:solidFill>
                  <a:schemeClr val="bg1">
                    <a:lumMod val="75000"/>
                  </a:schemeClr>
                </a:solidFill>
              </a:defRPr>
            </a:lvl1pPr>
          </a:lstStyle>
          <a:p>
            <a:r>
              <a:rPr kumimoji="0" lang="en-US" dirty="0"/>
              <a:t>Click icon to add picture</a:t>
            </a:r>
          </a:p>
        </p:txBody>
      </p:sp>
      <p:sp>
        <p:nvSpPr>
          <p:cNvPr id="11" name="Rectangle 10"/>
          <p:cNvSpPr/>
          <p:nvPr userDrawn="1"/>
        </p:nvSpPr>
        <p:spPr bwMode="white">
          <a:xfrm rot="5400000">
            <a:off x="2414587" y="3357563"/>
            <a:ext cx="6858000" cy="142874"/>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16"/>
          <p:cNvSpPr>
            <a:spLocks noGrp="1"/>
          </p:cNvSpPr>
          <p:nvPr>
            <p:ph type="ftr" sz="quarter" idx="11"/>
          </p:nvPr>
        </p:nvSpPr>
        <p:spPr>
          <a:xfrm>
            <a:off x="1000706" y="6371423"/>
            <a:ext cx="4657143" cy="365125"/>
          </a:xfrm>
        </p:spPr>
        <p:txBody>
          <a:bodyPr/>
          <a:lstStyle>
            <a:lvl1pPr algn="r">
              <a:defRPr>
                <a:solidFill>
                  <a:schemeClr val="tx2"/>
                </a:solidFill>
              </a:defRPr>
            </a:lvl1pPr>
          </a:lstStyle>
          <a:p>
            <a:endParaRPr lang="en-US" dirty="0"/>
          </a:p>
        </p:txBody>
      </p:sp>
      <p:sp>
        <p:nvSpPr>
          <p:cNvPr id="14" name="Slide Number Placeholder 28"/>
          <p:cNvSpPr>
            <a:spLocks noGrp="1"/>
          </p:cNvSpPr>
          <p:nvPr>
            <p:ph type="sldNum" sz="quarter" idx="12"/>
          </p:nvPr>
        </p:nvSpPr>
        <p:spPr>
          <a:xfrm>
            <a:off x="228599" y="6363485"/>
            <a:ext cx="838200" cy="381000"/>
          </a:xfrm>
        </p:spPr>
        <p:txBody>
          <a:bodyPr/>
          <a:lstStyle>
            <a:lvl1pPr>
              <a:defRPr>
                <a:solidFill>
                  <a:schemeClr val="tx2"/>
                </a:solidFill>
              </a:defRPr>
            </a:lvl1pPr>
          </a:lstStyle>
          <a:p>
            <a:fld id="{51673D77-75BC-424E-BFFA-F0B1EFAD03D4}" type="slidenum">
              <a:rPr lang="en-US" smtClean="0"/>
              <a:t>‹#›</a:t>
            </a:fld>
            <a:endParaRPr lang="en-US"/>
          </a:p>
        </p:txBody>
      </p:sp>
    </p:spTree>
    <p:extLst>
      <p:ext uri="{BB962C8B-B14F-4D97-AF65-F5344CB8AC3E}">
        <p14:creationId xmlns:p14="http://schemas.microsoft.com/office/powerpoint/2010/main" val="24360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F4914-8BA0-4DE2-940A-7EBDFC4325F5}" type="datetimeFigureOut">
              <a:rPr lang="en-US" smtClean="0"/>
              <a:t>7/18/2024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1673D77-75BC-424E-BFFA-F0B1EFAD03D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userDrawn="1"/>
        </p:nvSpPr>
        <p:spPr bwMode="white">
          <a:xfrm rot="5400000">
            <a:off x="4767262" y="3357563"/>
            <a:ext cx="6858000" cy="142874"/>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bwMode="white">
          <a:xfrm rot="5400000">
            <a:off x="5319712" y="3033712"/>
            <a:ext cx="6858000" cy="790576"/>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16"/>
          <p:cNvSpPr>
            <a:spLocks noGrp="1"/>
          </p:cNvSpPr>
          <p:nvPr>
            <p:ph type="ftr" sz="quarter" idx="11"/>
          </p:nvPr>
        </p:nvSpPr>
        <p:spPr>
          <a:xfrm>
            <a:off x="1207103" y="6371423"/>
            <a:ext cx="6831997" cy="365125"/>
          </a:xfrm>
        </p:spPr>
        <p:txBody>
          <a:bodyPr/>
          <a:lstStyle>
            <a:lvl1pPr algn="r">
              <a:defRPr>
                <a:solidFill>
                  <a:schemeClr val="tx2"/>
                </a:solidFill>
              </a:defRPr>
            </a:lvl1pPr>
          </a:lstStyle>
          <a:p>
            <a:endParaRPr lang="en-US" dirty="0"/>
          </a:p>
        </p:txBody>
      </p:sp>
      <p:sp>
        <p:nvSpPr>
          <p:cNvPr id="12" name="Slide Number Placeholder 28"/>
          <p:cNvSpPr>
            <a:spLocks noGrp="1"/>
          </p:cNvSpPr>
          <p:nvPr>
            <p:ph type="sldNum" sz="quarter" idx="12"/>
          </p:nvPr>
        </p:nvSpPr>
        <p:spPr>
          <a:xfrm>
            <a:off x="297175" y="6363485"/>
            <a:ext cx="838200" cy="381000"/>
          </a:xfrm>
        </p:spPr>
        <p:txBody>
          <a:bodyPr/>
          <a:lstStyle>
            <a:lvl1pPr>
              <a:defRPr>
                <a:solidFill>
                  <a:schemeClr val="tx2"/>
                </a:solidFill>
              </a:defRPr>
            </a:lvl1pPr>
          </a:lstStyle>
          <a:p>
            <a:fld id="{51673D77-75BC-424E-BFFA-F0B1EFAD03D4}" type="slidenum">
              <a:rPr lang="en-US" smtClean="0"/>
              <a:t>‹#›</a:t>
            </a:fld>
            <a:endParaRPr lang="en-US"/>
          </a:p>
        </p:txBody>
      </p:sp>
    </p:spTree>
    <p:extLst>
      <p:ext uri="{BB962C8B-B14F-4D97-AF65-F5344CB8AC3E}">
        <p14:creationId xmlns:p14="http://schemas.microsoft.com/office/powerpoint/2010/main" val="270667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C3F4914-8BA0-4DE2-940A-7EBDFC4325F5}"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solidFill>
            <a:srgbClr val="B7DB57"/>
          </a:solidFill>
        </p:spPr>
        <p:txBody>
          <a:bodyPr/>
          <a:lstStyle>
            <a:lvl1pPr>
              <a:defRPr>
                <a:solidFill>
                  <a:srgbClr val="FFFFFF"/>
                </a:solidFill>
              </a:defRPr>
            </a:lvl1pPr>
          </a:lstStyle>
          <a:p>
            <a:fld id="{51673D77-75BC-424E-BFFA-F0B1EFAD03D4}"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C3F4914-8BA0-4DE2-940A-7EBDFC4325F5}" type="datetimeFigureOut">
              <a:rPr lang="en-US" smtClean="0"/>
              <a:t>7/18/2024</a:t>
            </a:fld>
            <a:endParaRPr lang="en-US" dirty="0"/>
          </a:p>
        </p:txBody>
      </p:sp>
      <p:sp>
        <p:nvSpPr>
          <p:cNvPr id="10" name="Slide Number Placeholder 9"/>
          <p:cNvSpPr>
            <a:spLocks noGrp="1"/>
          </p:cNvSpPr>
          <p:nvPr>
            <p:ph type="sldNum" sz="quarter" idx="16"/>
          </p:nvPr>
        </p:nvSpPr>
        <p:spPr/>
        <p:txBody>
          <a:bodyPr rtlCol="0"/>
          <a:lstStyle/>
          <a:p>
            <a:fld id="{51673D77-75BC-424E-BFFA-F0B1EFAD03D4}" type="slidenum">
              <a:rPr lang="en-US" smtClean="0"/>
              <a:t>‹#›</a:t>
            </a:fld>
            <a:endParaRPr lang="en-US"/>
          </a:p>
        </p:txBody>
      </p:sp>
      <p:sp>
        <p:nvSpPr>
          <p:cNvPr id="12" name="Footer Placeholder 11"/>
          <p:cNvSpPr>
            <a:spLocks noGrp="1"/>
          </p:cNvSpPr>
          <p:nvPr>
            <p:ph type="ftr" sz="quarter" idx="17"/>
          </p:nvPr>
        </p:nvSpPr>
        <p:spPr>
          <a:xfrm>
            <a:off x="1609725" y="6248206"/>
            <a:ext cx="4420958" cy="365125"/>
          </a:xfr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C3F4914-8BA0-4DE2-940A-7EBDFC4325F5}" type="datetimeFigureOut">
              <a:rPr lang="en-US" smtClean="0"/>
              <a:t>7/18/2024</a:t>
            </a:fld>
            <a:endParaRPr lang="en-US"/>
          </a:p>
        </p:txBody>
      </p:sp>
      <p:sp>
        <p:nvSpPr>
          <p:cNvPr id="12" name="Slide Number Placeholder 11"/>
          <p:cNvSpPr>
            <a:spLocks noGrp="1"/>
          </p:cNvSpPr>
          <p:nvPr>
            <p:ph type="sldNum" sz="quarter" idx="16"/>
          </p:nvPr>
        </p:nvSpPr>
        <p:spPr>
          <a:solidFill>
            <a:srgbClr val="B7DB57"/>
          </a:solidFill>
        </p:spPr>
        <p:txBody>
          <a:bodyPr rtlCol="0"/>
          <a:lstStyle/>
          <a:p>
            <a:fld id="{51673D77-75BC-424E-BFFA-F0B1EFAD03D4}"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C3F4914-8BA0-4DE2-940A-7EBDFC4325F5}"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1673D77-75BC-424E-BFFA-F0B1EFAD03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p:spPr>
        <p:txBody>
          <a:bodyPr/>
          <a:lstStyle/>
          <a:p>
            <a:fld id="{BC3F4914-8BA0-4DE2-940A-7EBDFC4325F5}" type="datetimeFigureOut">
              <a:rPr lang="en-US" smtClean="0"/>
              <a:t>7/18/2024</a:t>
            </a:fld>
            <a:endParaRPr lang="en-US"/>
          </a:p>
        </p:txBody>
      </p:sp>
      <p:sp>
        <p:nvSpPr>
          <p:cNvPr id="3" name="Footer Placeholder 2"/>
          <p:cNvSpPr>
            <a:spLocks noGrp="1"/>
          </p:cNvSpPr>
          <p:nvPr>
            <p:ph type="ftr" sz="quarter" idx="11"/>
          </p:nvPr>
        </p:nvSpPr>
        <p:spPr>
          <a:xfrm>
            <a:off x="2743199" y="6248206"/>
            <a:ext cx="4182833" cy="365125"/>
          </a:xfrm>
        </p:spPr>
        <p:txBody>
          <a:bodyPr/>
          <a:lstStyle/>
          <a:p>
            <a:endParaRPr lang="en-US" dirty="0"/>
          </a:p>
        </p:txBody>
      </p:sp>
      <p:sp>
        <p:nvSpPr>
          <p:cNvPr id="4" name="Slide Number Placeholder 3"/>
          <p:cNvSpPr>
            <a:spLocks noGrp="1"/>
          </p:cNvSpPr>
          <p:nvPr>
            <p:ph type="sldNum" sz="quarter" idx="12"/>
          </p:nvPr>
        </p:nvSpPr>
        <p:spPr>
          <a:xfrm>
            <a:off x="2097954" y="6232331"/>
            <a:ext cx="533400" cy="381000"/>
          </a:xfrm>
        </p:spPr>
        <p:txBody>
          <a:bodyPr/>
          <a:lstStyle>
            <a:lvl1pPr>
              <a:defRPr>
                <a:solidFill>
                  <a:schemeClr val="tx2"/>
                </a:solidFill>
              </a:defRPr>
            </a:lvl1pPr>
          </a:lstStyle>
          <a:p>
            <a:fld id="{51673D77-75BC-424E-BFFA-F0B1EFAD03D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C3F4914-8BA0-4DE2-940A-7EBDFC4325F5}"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1673D77-75BC-424E-BFFA-F0B1EFAD03D4}" type="slidenum">
              <a:rPr lang="en-US" smtClean="0"/>
              <a:t>‹#›</a:t>
            </a:fld>
            <a:endParaRPr lang="en-US"/>
          </a:p>
        </p:txBody>
      </p:sp>
      <p:sp>
        <p:nvSpPr>
          <p:cNvPr id="3" name="Text Placeholder 2"/>
          <p:cNvSpPr>
            <a:spLocks noGrp="1"/>
          </p:cNvSpPr>
          <p:nvPr>
            <p:ph type="body" idx="2"/>
          </p:nvPr>
        </p:nvSpPr>
        <p:spPr>
          <a:xfrm>
            <a:off x="609600" y="1752600"/>
            <a:ext cx="1600200" cy="4162425"/>
          </a:xfr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16242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BC3F4914-8BA0-4DE2-940A-7EBDFC4325F5}"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673D77-75BC-424E-BFFA-F0B1EFAD03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293041"/>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C3F4914-8BA0-4DE2-940A-7EBDFC4325F5}" type="datetimeFigureOut">
              <a:rPr lang="en-US" smtClean="0"/>
              <a:t>7/18/2024</a:t>
            </a:fld>
            <a:endParaRPr lang="en-US"/>
          </a:p>
        </p:txBody>
      </p:sp>
      <p:sp>
        <p:nvSpPr>
          <p:cNvPr id="3" name="Footer Placeholder 2"/>
          <p:cNvSpPr>
            <a:spLocks noGrp="1"/>
          </p:cNvSpPr>
          <p:nvPr>
            <p:ph type="ftr" sz="quarter" idx="3"/>
          </p:nvPr>
        </p:nvSpPr>
        <p:spPr>
          <a:xfrm>
            <a:off x="1847849" y="6248206"/>
            <a:ext cx="418283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0A3E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1673D77-75BC-424E-BFFA-F0B1EFAD03D4}" type="slidenum">
              <a:rPr lang="en-US" smtClean="0"/>
              <a:t>‹#›</a:t>
            </a:fld>
            <a:endParaRPr lang="en-US" dirty="0"/>
          </a:p>
        </p:txBody>
      </p:sp>
      <p:sp>
        <p:nvSpPr>
          <p:cNvPr id="11" name="Rectangle 10"/>
          <p:cNvSpPr/>
          <p:nvPr userDrawn="1"/>
        </p:nvSpPr>
        <p:spPr>
          <a:xfrm>
            <a:off x="0" y="5997976"/>
            <a:ext cx="9143999" cy="90722"/>
          </a:xfrm>
          <a:prstGeom prst="rect">
            <a:avLst/>
          </a:prstGeom>
          <a:solidFill>
            <a:srgbClr val="00A3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6606" y="6119238"/>
            <a:ext cx="1685925" cy="623059"/>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62" r:id="rId3"/>
    <p:sldLayoutId id="2147483664" r:id="rId4"/>
    <p:sldLayoutId id="2147483665" r:id="rId5"/>
    <p:sldLayoutId id="2147483666" r:id="rId6"/>
    <p:sldLayoutId id="2147483667" r:id="rId7"/>
    <p:sldLayoutId id="2147483668" r:id="rId8"/>
    <p:sldLayoutId id="2147483670" r:id="rId9"/>
    <p:sldLayoutId id="2147483671" r:id="rId10"/>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rgbClr val="003E5A"/>
        </a:buClr>
        <a:buSzPct val="60000"/>
        <a:buFont typeface="Wingdings" panose="05000000000000000000" pitchFamily="2" charset="2"/>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003E5A"/>
        </a:buClr>
        <a:buSzPct val="70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003E5A"/>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003E5A"/>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003E5A"/>
        </a:buClr>
        <a:buSzPct val="65000"/>
        <a:buFont typeface="Wingdings" panose="05000000000000000000" pitchFamily="2" charset="2"/>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nafsa.org/ie-magazine/2020/8/4/strategies-countering-unconscious-bias-classroom"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414" y="2396359"/>
            <a:ext cx="7493876" cy="1032641"/>
          </a:xfrm>
        </p:spPr>
        <p:txBody>
          <a:bodyPr>
            <a:normAutofit/>
          </a:bodyPr>
          <a:lstStyle/>
          <a:p>
            <a:pPr algn="ctr"/>
            <a:br>
              <a:rPr lang="en-US" dirty="0"/>
            </a:br>
            <a:endParaRPr lang="en-US" dirty="0"/>
          </a:p>
        </p:txBody>
      </p:sp>
      <p:sp>
        <p:nvSpPr>
          <p:cNvPr id="3" name="Subtitle 2"/>
          <p:cNvSpPr>
            <a:spLocks noGrp="1"/>
          </p:cNvSpPr>
          <p:nvPr>
            <p:ph type="subTitle" idx="1"/>
          </p:nvPr>
        </p:nvSpPr>
        <p:spPr>
          <a:xfrm>
            <a:off x="929317" y="3429000"/>
            <a:ext cx="6469773" cy="2845676"/>
          </a:xfrm>
        </p:spPr>
        <p:txBody>
          <a:bodyPr>
            <a:noAutofit/>
          </a:bodyPr>
          <a:lstStyle/>
          <a:p>
            <a:pPr algn="ctr"/>
            <a:endParaRPr lang="en-US" sz="1000" dirty="0"/>
          </a:p>
        </p:txBody>
      </p:sp>
      <p:sp>
        <p:nvSpPr>
          <p:cNvPr id="4" name="TextBox 3">
            <a:extLst>
              <a:ext uri="{FF2B5EF4-FFF2-40B4-BE49-F238E27FC236}">
                <a16:creationId xmlns:a16="http://schemas.microsoft.com/office/drawing/2014/main" id="{F4554173-0D6C-4CBC-B027-27C169C22056}"/>
              </a:ext>
            </a:extLst>
          </p:cNvPr>
          <p:cNvSpPr txBox="1"/>
          <p:nvPr/>
        </p:nvSpPr>
        <p:spPr>
          <a:xfrm>
            <a:off x="1357631" y="6376313"/>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pic>
        <p:nvPicPr>
          <p:cNvPr id="5" name="Content Placeholder 4">
            <a:extLst>
              <a:ext uri="{FF2B5EF4-FFF2-40B4-BE49-F238E27FC236}">
                <a16:creationId xmlns:a16="http://schemas.microsoft.com/office/drawing/2014/main" id="{D762D779-0A31-6F9F-2222-DA38A4172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904" y="1621053"/>
            <a:ext cx="2915976" cy="2915976"/>
          </a:xfrm>
          <a:prstGeom prst="rect">
            <a:avLst/>
          </a:prstGeom>
        </p:spPr>
      </p:pic>
      <p:pic>
        <p:nvPicPr>
          <p:cNvPr id="6" name="Picture 2">
            <a:extLst>
              <a:ext uri="{FF2B5EF4-FFF2-40B4-BE49-F238E27FC236}">
                <a16:creationId xmlns:a16="http://schemas.microsoft.com/office/drawing/2014/main" id="{B632D254-5A63-3186-CF1C-A201C4CD3702}"/>
              </a:ext>
            </a:extLst>
          </p:cNvPr>
          <p:cNvPicPr>
            <a:picLocks noChangeAspect="1" noChangeArrowheads="1"/>
          </p:cNvPicPr>
          <p:nvPr/>
        </p:nvPicPr>
        <p:blipFill>
          <a:blip r:embed="rId3" cstate="print"/>
          <a:srcRect/>
          <a:stretch>
            <a:fillRect/>
          </a:stretch>
        </p:blipFill>
        <p:spPr bwMode="auto">
          <a:xfrm>
            <a:off x="284595" y="4707588"/>
            <a:ext cx="2434108" cy="640080"/>
          </a:xfrm>
          <a:prstGeom prst="rect">
            <a:avLst/>
          </a:prstGeom>
          <a:noFill/>
          <a:ln w="9525">
            <a:noFill/>
            <a:miter lim="800000"/>
            <a:headEnd/>
            <a:tailEnd/>
          </a:ln>
          <a:effectLst/>
        </p:spPr>
      </p:pic>
      <p:pic>
        <p:nvPicPr>
          <p:cNvPr id="7" name="Picture 3" descr="C:\Users\Family\Downloads\SIU_stem_ed_rgb209-wht.png">
            <a:extLst>
              <a:ext uri="{FF2B5EF4-FFF2-40B4-BE49-F238E27FC236}">
                <a16:creationId xmlns:a16="http://schemas.microsoft.com/office/drawing/2014/main" id="{0E2E1CC5-A7FA-770C-7B83-35DED925C11E}"/>
              </a:ext>
            </a:extLst>
          </p:cNvPr>
          <p:cNvPicPr>
            <a:picLocks noChangeAspect="1" noChangeArrowheads="1"/>
          </p:cNvPicPr>
          <p:nvPr/>
        </p:nvPicPr>
        <p:blipFill>
          <a:blip r:embed="rId4" cstate="print"/>
          <a:srcRect/>
          <a:stretch>
            <a:fillRect/>
          </a:stretch>
        </p:blipFill>
        <p:spPr bwMode="auto">
          <a:xfrm>
            <a:off x="2933195" y="4794981"/>
            <a:ext cx="2139697" cy="548640"/>
          </a:xfrm>
          <a:prstGeom prst="rect">
            <a:avLst/>
          </a:prstGeom>
          <a:noFill/>
        </p:spPr>
      </p:pic>
      <p:pic>
        <p:nvPicPr>
          <p:cNvPr id="8" name="Picture 3" descr="A picture containing text, tableware, plate, dishware&#10;&#10;Description automatically generated">
            <a:extLst>
              <a:ext uri="{FF2B5EF4-FFF2-40B4-BE49-F238E27FC236}">
                <a16:creationId xmlns:a16="http://schemas.microsoft.com/office/drawing/2014/main" id="{49AEAD22-DE7B-6C2E-BDC6-07FCB5C1D97D}"/>
              </a:ext>
            </a:extLst>
          </p:cNvPr>
          <p:cNvPicPr>
            <a:picLocks noChangeAspect="1"/>
          </p:cNvPicPr>
          <p:nvPr/>
        </p:nvPicPr>
        <p:blipFill>
          <a:blip r:embed="rId5"/>
          <a:stretch>
            <a:fillRect/>
          </a:stretch>
        </p:blipFill>
        <p:spPr>
          <a:xfrm>
            <a:off x="5353924" y="4759648"/>
            <a:ext cx="2724985" cy="552687"/>
          </a:xfrm>
          <a:prstGeom prst="rect">
            <a:avLst/>
          </a:prstGeom>
        </p:spPr>
      </p:pic>
    </p:spTree>
    <p:extLst>
      <p:ext uri="{BB962C8B-B14F-4D97-AF65-F5344CB8AC3E}">
        <p14:creationId xmlns:p14="http://schemas.microsoft.com/office/powerpoint/2010/main" val="3892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7D4E-E39A-66D9-449A-AFBC11365A4A}"/>
              </a:ext>
            </a:extLst>
          </p:cNvPr>
          <p:cNvSpPr>
            <a:spLocks noGrp="1"/>
          </p:cNvSpPr>
          <p:nvPr>
            <p:ph type="title"/>
          </p:nvPr>
        </p:nvSpPr>
        <p:spPr/>
        <p:txBody>
          <a:bodyPr/>
          <a:lstStyle/>
          <a:p>
            <a:r>
              <a:rPr lang="en-US" dirty="0"/>
              <a:t>Key definitions continued</a:t>
            </a:r>
          </a:p>
        </p:txBody>
      </p:sp>
      <p:sp>
        <p:nvSpPr>
          <p:cNvPr id="3" name="Content Placeholder 2">
            <a:extLst>
              <a:ext uri="{FF2B5EF4-FFF2-40B4-BE49-F238E27FC236}">
                <a16:creationId xmlns:a16="http://schemas.microsoft.com/office/drawing/2014/main" id="{E283B964-1AB2-57C0-E72D-20EE63CF38DF}"/>
              </a:ext>
            </a:extLst>
          </p:cNvPr>
          <p:cNvSpPr>
            <a:spLocks noGrp="1"/>
          </p:cNvSpPr>
          <p:nvPr>
            <p:ph sz="quarter" idx="1"/>
          </p:nvPr>
        </p:nvSpPr>
        <p:spPr>
          <a:xfrm>
            <a:off x="493986" y="1600200"/>
            <a:ext cx="8153400" cy="4495800"/>
          </a:xfrm>
        </p:spPr>
        <p:txBody>
          <a:bodyPr>
            <a:normAutofit/>
          </a:bodyPr>
          <a:lstStyle/>
          <a:p>
            <a:r>
              <a:rPr lang="en-US" sz="3200" b="1" dirty="0"/>
              <a:t>Behavioral expectations</a:t>
            </a:r>
            <a:r>
              <a:rPr lang="en-US" sz="3200" dirty="0"/>
              <a:t>: broad goals and/or general ways teachers would like students </a:t>
            </a:r>
            <a:br>
              <a:rPr lang="en-US" sz="3200" dirty="0"/>
            </a:br>
            <a:r>
              <a:rPr lang="en-US" sz="3200" dirty="0"/>
              <a:t>to act; guidelines for behavior for all students across all settings. </a:t>
            </a:r>
          </a:p>
          <a:p>
            <a:r>
              <a:rPr lang="en-US" sz="3200" dirty="0"/>
              <a:t>In addition, there are behavioral expectations which apply to the adults (teachers, administrators, related service providers) </a:t>
            </a:r>
            <a:br>
              <a:rPr lang="en-US" sz="3200" dirty="0"/>
            </a:br>
            <a:r>
              <a:rPr lang="en-US" sz="3200" dirty="0"/>
              <a:t>in school settings; not not be explicit. </a:t>
            </a:r>
            <a:endParaRPr lang="en-US" dirty="0"/>
          </a:p>
        </p:txBody>
      </p:sp>
    </p:spTree>
    <p:extLst>
      <p:ext uri="{BB962C8B-B14F-4D97-AF65-F5344CB8AC3E}">
        <p14:creationId xmlns:p14="http://schemas.microsoft.com/office/powerpoint/2010/main" val="125221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7823-DC0D-D197-5189-7B426F3C556A}"/>
              </a:ext>
            </a:extLst>
          </p:cNvPr>
          <p:cNvSpPr>
            <a:spLocks noGrp="1"/>
          </p:cNvSpPr>
          <p:nvPr>
            <p:ph type="title"/>
          </p:nvPr>
        </p:nvSpPr>
        <p:spPr/>
        <p:txBody>
          <a:bodyPr>
            <a:normAutofit/>
          </a:bodyPr>
          <a:lstStyle/>
          <a:p>
            <a:r>
              <a:rPr lang="en-US" dirty="0"/>
              <a:t>Irrefutable influence</a:t>
            </a:r>
          </a:p>
        </p:txBody>
      </p:sp>
      <p:sp>
        <p:nvSpPr>
          <p:cNvPr id="3" name="Content Placeholder 2">
            <a:extLst>
              <a:ext uri="{FF2B5EF4-FFF2-40B4-BE49-F238E27FC236}">
                <a16:creationId xmlns:a16="http://schemas.microsoft.com/office/drawing/2014/main" id="{28A7E4E8-B21A-73BD-79F8-836E9993E6B2}"/>
              </a:ext>
            </a:extLst>
          </p:cNvPr>
          <p:cNvSpPr>
            <a:spLocks noGrp="1"/>
          </p:cNvSpPr>
          <p:nvPr>
            <p:ph sz="quarter" idx="1"/>
          </p:nvPr>
        </p:nvSpPr>
        <p:spPr/>
        <p:txBody>
          <a:bodyPr>
            <a:normAutofit fontScale="92500" lnSpcReduction="20000"/>
          </a:bodyPr>
          <a:lstStyle/>
          <a:p>
            <a:r>
              <a:rPr lang="en-US" dirty="0"/>
              <a:t>School climate is not synonymous with school culture. The former is school conditions including engagement, safety and environment.</a:t>
            </a:r>
          </a:p>
          <a:p>
            <a:r>
              <a:rPr lang="en-US" dirty="0"/>
              <a:t>School culture is comprised of the following:</a:t>
            </a:r>
          </a:p>
          <a:p>
            <a:pPr lvl="1"/>
            <a:r>
              <a:rPr lang="en-US" dirty="0"/>
              <a:t>Core values and strategic plans</a:t>
            </a:r>
          </a:p>
          <a:p>
            <a:pPr lvl="1"/>
            <a:r>
              <a:rPr lang="en-US" dirty="0"/>
              <a:t>Reflective practice and accountability</a:t>
            </a:r>
          </a:p>
          <a:p>
            <a:pPr lvl="1"/>
            <a:r>
              <a:rPr lang="en-US" dirty="0"/>
              <a:t>Voice and leadership</a:t>
            </a:r>
          </a:p>
          <a:p>
            <a:r>
              <a:rPr lang="en-US" dirty="0"/>
              <a:t>Consider when school culture is not consistent</a:t>
            </a:r>
            <a:br>
              <a:rPr lang="en-US" dirty="0"/>
            </a:br>
            <a:r>
              <a:rPr lang="en-US" dirty="0"/>
              <a:t>with students and their families (e.g., core values)</a:t>
            </a:r>
          </a:p>
          <a:p>
            <a:pPr marL="0" indent="0">
              <a:buNone/>
            </a:pPr>
            <a:endParaRPr lang="en-US" sz="1400" dirty="0"/>
          </a:p>
          <a:p>
            <a:pPr marL="0" indent="0">
              <a:buNone/>
            </a:pPr>
            <a:r>
              <a:rPr lang="en-US" sz="2400" dirty="0" err="1"/>
              <a:t>Tralli</a:t>
            </a:r>
            <a:r>
              <a:rPr lang="en-US" sz="2400" dirty="0"/>
              <a:t>, R. (2022). </a:t>
            </a:r>
            <a:r>
              <a:rPr lang="en-US" sz="2400" i="1" dirty="0"/>
              <a:t>Irrefutable influence: The impact of school culture on 	student intervention success</a:t>
            </a:r>
            <a:r>
              <a:rPr lang="en-US" sz="2400" dirty="0"/>
              <a:t>. Council for Exceptional Children. </a:t>
            </a:r>
          </a:p>
        </p:txBody>
      </p:sp>
    </p:spTree>
    <p:extLst>
      <p:ext uri="{BB962C8B-B14F-4D97-AF65-F5344CB8AC3E}">
        <p14:creationId xmlns:p14="http://schemas.microsoft.com/office/powerpoint/2010/main" val="367771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DA56-A67C-5BDE-1F20-CC5F6388BF2B}"/>
              </a:ext>
            </a:extLst>
          </p:cNvPr>
          <p:cNvSpPr>
            <a:spLocks noGrp="1"/>
          </p:cNvSpPr>
          <p:nvPr>
            <p:ph type="title"/>
          </p:nvPr>
        </p:nvSpPr>
        <p:spPr/>
        <p:txBody>
          <a:bodyPr/>
          <a:lstStyle/>
          <a:p>
            <a:r>
              <a:rPr lang="en-US" dirty="0"/>
              <a:t>Assumptions impact students</a:t>
            </a:r>
          </a:p>
        </p:txBody>
      </p:sp>
      <p:sp>
        <p:nvSpPr>
          <p:cNvPr id="3" name="Content Placeholder 2">
            <a:extLst>
              <a:ext uri="{FF2B5EF4-FFF2-40B4-BE49-F238E27FC236}">
                <a16:creationId xmlns:a16="http://schemas.microsoft.com/office/drawing/2014/main" id="{8646E80C-B804-388C-CCF1-C0290E9A6467}"/>
              </a:ext>
            </a:extLst>
          </p:cNvPr>
          <p:cNvSpPr>
            <a:spLocks noGrp="1"/>
          </p:cNvSpPr>
          <p:nvPr>
            <p:ph sz="quarter" idx="1"/>
          </p:nvPr>
        </p:nvSpPr>
        <p:spPr>
          <a:xfrm>
            <a:off x="336331" y="1600200"/>
            <a:ext cx="8544910" cy="4495800"/>
          </a:xfrm>
        </p:spPr>
        <p:txBody>
          <a:bodyPr>
            <a:normAutofit fontScale="92500"/>
          </a:bodyPr>
          <a:lstStyle/>
          <a:p>
            <a:pPr marL="0" indent="0">
              <a:buNone/>
            </a:pPr>
            <a:r>
              <a:rPr lang="en-US" sz="2400" dirty="0">
                <a:solidFill>
                  <a:srgbClr val="333333"/>
                </a:solidFill>
                <a:effectLst/>
                <a:latin typeface="+mj-lt"/>
                <a:ea typeface="Calibri" panose="020F0502020204030204" pitchFamily="34" charset="0"/>
                <a:cs typeface="Times New Roman" panose="02020603050405020304" pitchFamily="18" charset="0"/>
              </a:rPr>
              <a:t>School professionals may hold assumptions about students’ learning </a:t>
            </a:r>
            <a:br>
              <a:rPr lang="en-US" sz="2400" dirty="0">
                <a:solidFill>
                  <a:srgbClr val="333333"/>
                </a:solidFill>
                <a:effectLst/>
                <a:latin typeface="+mj-lt"/>
                <a:ea typeface="Calibri" panose="020F0502020204030204" pitchFamily="34" charset="0"/>
                <a:cs typeface="Times New Roman" panose="02020603050405020304" pitchFamily="18" charset="0"/>
              </a:rPr>
            </a:br>
            <a:r>
              <a:rPr lang="en-US" sz="2400" dirty="0">
                <a:solidFill>
                  <a:srgbClr val="333333"/>
                </a:solidFill>
                <a:effectLst/>
                <a:latin typeface="+mj-lt"/>
                <a:ea typeface="Calibri" panose="020F0502020204030204" pitchFamily="34" charset="0"/>
                <a:cs typeface="Times New Roman" panose="02020603050405020304" pitchFamily="18" charset="0"/>
              </a:rPr>
              <a:t>and behaviors and their capability for academic success which are tied to students’ identities and/or backgrounds, and can impede student growth </a:t>
            </a:r>
            <a:br>
              <a:rPr lang="en-US" sz="1300" dirty="0">
                <a:solidFill>
                  <a:srgbClr val="333333"/>
                </a:solidFill>
                <a:effectLst/>
                <a:latin typeface="+mj-lt"/>
                <a:ea typeface="Calibri" panose="020F0502020204030204" pitchFamily="34" charset="0"/>
                <a:cs typeface="Times New Roman" panose="02020603050405020304" pitchFamily="18" charset="0"/>
              </a:rPr>
            </a:br>
            <a:endParaRPr lang="en-US" sz="1300" dirty="0">
              <a:effectLst/>
              <a:latin typeface="+mj-lt"/>
            </a:endParaRPr>
          </a:p>
          <a:p>
            <a:pPr marL="342900" marR="0" lvl="0" indent="-342900" fontAlgn="base">
              <a:lnSpc>
                <a:spcPts val="1680"/>
              </a:lnSpc>
              <a:spcBef>
                <a:spcPts val="0"/>
              </a:spcBef>
              <a:spcAft>
                <a:spcPts val="0"/>
              </a:spcAft>
              <a:buSzPts val="1000"/>
              <a:buFont typeface="Symbol" pitchFamily="2" charset="2"/>
              <a:buChar char=""/>
              <a:tabLst>
                <a:tab pos="457200" algn="l"/>
              </a:tabLst>
            </a:pPr>
            <a:r>
              <a:rPr lang="en-US" sz="2000" dirty="0">
                <a:solidFill>
                  <a:srgbClr val="333333"/>
                </a:solidFill>
                <a:effectLst/>
                <a:latin typeface="inherit"/>
                <a:ea typeface="Calibri" panose="020F0502020204030204" pitchFamily="34" charset="0"/>
                <a:cs typeface="Times New Roman" panose="02020603050405020304" pitchFamily="18" charset="0"/>
              </a:rPr>
              <a:t>Instructors may </a:t>
            </a:r>
            <a:r>
              <a:rPr lang="en-US" sz="2000" dirty="0">
                <a:solidFill>
                  <a:srgbClr val="FF0000"/>
                </a:solidFill>
                <a:effectLst/>
                <a:latin typeface="inherit"/>
                <a:ea typeface="Calibri" panose="020F0502020204030204" pitchFamily="34" charset="0"/>
                <a:cs typeface="Times New Roman" panose="02020603050405020304" pitchFamily="18" charset="0"/>
              </a:rPr>
              <a:t>assume </a:t>
            </a:r>
            <a:r>
              <a:rPr lang="en-US" sz="2000" dirty="0">
                <a:solidFill>
                  <a:srgbClr val="333333"/>
                </a:solidFill>
                <a:effectLst/>
                <a:latin typeface="inherit"/>
                <a:ea typeface="Calibri" panose="020F0502020204030204" pitchFamily="34" charset="0"/>
                <a:cs typeface="Times New Roman" panose="02020603050405020304" pitchFamily="18" charset="0"/>
              </a:rPr>
              <a:t>that certain students know to seek help when they are struggling, although students at higher risk for struggling academically are often less likely to seek help and support.</a:t>
            </a:r>
            <a:br>
              <a:rPr lang="en-US" sz="2000" dirty="0">
                <a:solidFill>
                  <a:srgbClr val="333333"/>
                </a:solidFill>
                <a:effectLst/>
                <a:latin typeface="inherit"/>
                <a:ea typeface="Calibri" panose="020F0502020204030204" pitchFamily="34" charset="0"/>
                <a:cs typeface="Times New Roman" panose="02020603050405020304" pitchFamily="18" charset="0"/>
              </a:rPr>
            </a:br>
            <a:r>
              <a:rPr lang="en-US" sz="1000" dirty="0">
                <a:solidFill>
                  <a:srgbClr val="333333"/>
                </a:solidFill>
                <a:effectLst/>
                <a:latin typeface="inherit"/>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680"/>
              </a:lnSpc>
              <a:spcBef>
                <a:spcPts val="0"/>
              </a:spcBef>
              <a:spcAft>
                <a:spcPts val="0"/>
              </a:spcAft>
              <a:buSzPts val="1000"/>
              <a:buFont typeface="Symbol" pitchFamily="2" charset="2"/>
              <a:buChar char=""/>
              <a:tabLst>
                <a:tab pos="457200" algn="l"/>
              </a:tabLst>
            </a:pPr>
            <a:r>
              <a:rPr lang="en-US" sz="2000" dirty="0">
                <a:solidFill>
                  <a:srgbClr val="333333"/>
                </a:solidFill>
                <a:effectLst/>
                <a:latin typeface="inherit"/>
                <a:ea typeface="Calibri" panose="020F0502020204030204" pitchFamily="34" charset="0"/>
                <a:cs typeface="Times New Roman" panose="02020603050405020304" pitchFamily="18" charset="0"/>
              </a:rPr>
              <a:t>Instructors may </a:t>
            </a:r>
            <a:r>
              <a:rPr lang="en-US" sz="2000" dirty="0">
                <a:solidFill>
                  <a:srgbClr val="FF0000"/>
                </a:solidFill>
                <a:effectLst/>
                <a:latin typeface="inherit"/>
                <a:ea typeface="Calibri" panose="020F0502020204030204" pitchFamily="34" charset="0"/>
                <a:cs typeface="Times New Roman" panose="02020603050405020304" pitchFamily="18" charset="0"/>
              </a:rPr>
              <a:t>assume</a:t>
            </a:r>
            <a:r>
              <a:rPr lang="en-US" sz="2000" dirty="0">
                <a:solidFill>
                  <a:srgbClr val="333333"/>
                </a:solidFill>
                <a:effectLst/>
                <a:latin typeface="inherit"/>
                <a:ea typeface="Calibri" panose="020F0502020204030204" pitchFamily="34" charset="0"/>
                <a:cs typeface="Times New Roman" panose="02020603050405020304" pitchFamily="18" charset="0"/>
              </a:rPr>
              <a:t> that students from certain backgrounds or social groups have differing intellectual abilities and/or ambitions. For example, an instructor might assume that a student from a certain background will be satisfied with a lower level of achievement in one or more core subjects.</a:t>
            </a:r>
            <a:br>
              <a:rPr lang="en-US" sz="1200" dirty="0">
                <a:solidFill>
                  <a:srgbClr val="333333"/>
                </a:solidFill>
                <a:effectLst/>
                <a:latin typeface="inherit"/>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680"/>
              </a:lnSpc>
              <a:spcBef>
                <a:spcPts val="0"/>
              </a:spcBef>
              <a:spcAft>
                <a:spcPts val="0"/>
              </a:spcAft>
              <a:buSzPts val="1000"/>
              <a:buFont typeface="Symbol" pitchFamily="2" charset="2"/>
              <a:buChar char=""/>
              <a:tabLst>
                <a:tab pos="457200" algn="l"/>
              </a:tabLst>
            </a:pPr>
            <a:r>
              <a:rPr lang="en-US" sz="2000" dirty="0">
                <a:solidFill>
                  <a:srgbClr val="333333"/>
                </a:solidFill>
                <a:effectLst/>
                <a:latin typeface="inherit"/>
                <a:ea typeface="Calibri" panose="020F0502020204030204" pitchFamily="34" charset="0"/>
                <a:cs typeface="Times New Roman" panose="02020603050405020304" pitchFamily="18" charset="0"/>
              </a:rPr>
              <a:t>Instructors may </a:t>
            </a:r>
            <a:r>
              <a:rPr lang="en-US" sz="2000" dirty="0">
                <a:solidFill>
                  <a:srgbClr val="FF0000"/>
                </a:solidFill>
                <a:effectLst/>
                <a:latin typeface="inherit"/>
                <a:ea typeface="Calibri" panose="020F0502020204030204" pitchFamily="34" charset="0"/>
                <a:cs typeface="Times New Roman" panose="02020603050405020304" pitchFamily="18" charset="0"/>
              </a:rPr>
              <a:t>assume</a:t>
            </a:r>
            <a:r>
              <a:rPr lang="en-US" sz="2000" dirty="0">
                <a:solidFill>
                  <a:srgbClr val="333333"/>
                </a:solidFill>
                <a:effectLst/>
                <a:latin typeface="inherit"/>
                <a:ea typeface="Calibri" panose="020F0502020204030204" pitchFamily="34" charset="0"/>
                <a:cs typeface="Times New Roman" panose="02020603050405020304" pitchFamily="18" charset="0"/>
              </a:rPr>
              <a:t> that students will best relate to the historical, contemporary, or fictional character who resembles them demographically.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err="1">
                <a:solidFill>
                  <a:srgbClr val="333333"/>
                </a:solidFill>
                <a:effectLst/>
                <a:latin typeface="+mj-lt"/>
                <a:ea typeface="Times New Roman" panose="02020603050405020304" pitchFamily="18" charset="0"/>
              </a:rPr>
              <a:t>Staats</a:t>
            </a:r>
            <a:r>
              <a:rPr lang="en-US" sz="2000" dirty="0">
                <a:solidFill>
                  <a:srgbClr val="333333"/>
                </a:solidFill>
                <a:effectLst/>
                <a:latin typeface="+mj-lt"/>
                <a:ea typeface="Times New Roman" panose="02020603050405020304" pitchFamily="18" charset="0"/>
              </a:rPr>
              <a:t> C et al. (2017). </a:t>
            </a:r>
            <a:r>
              <a:rPr lang="en-US" sz="2000" i="1" dirty="0">
                <a:solidFill>
                  <a:srgbClr val="333333"/>
                </a:solidFill>
                <a:effectLst/>
                <a:latin typeface="+mj-lt"/>
                <a:ea typeface="Times New Roman" panose="02020603050405020304" pitchFamily="18" charset="0"/>
              </a:rPr>
              <a:t>State of the Science: Implicit Bias Review 2017</a:t>
            </a:r>
            <a:r>
              <a:rPr lang="en-US" sz="2000" dirty="0">
                <a:solidFill>
                  <a:srgbClr val="333333"/>
                </a:solidFill>
                <a:effectLst/>
                <a:latin typeface="+mj-lt"/>
                <a:ea typeface="Times New Roman" panose="02020603050405020304" pitchFamily="18" charset="0"/>
              </a:rPr>
              <a:t>. Kirwan Institute 	for the Study of Race and Ethnicity.</a:t>
            </a:r>
            <a:endParaRPr lang="en-US" sz="2000" dirty="0">
              <a:latin typeface="+mj-lt"/>
            </a:endParaRPr>
          </a:p>
          <a:p>
            <a:pPr marL="0" indent="0">
              <a:buNone/>
            </a:pPr>
            <a:endParaRPr lang="en-US" dirty="0"/>
          </a:p>
          <a:p>
            <a:endParaRPr lang="en-US" dirty="0"/>
          </a:p>
        </p:txBody>
      </p:sp>
    </p:spTree>
    <p:extLst>
      <p:ext uri="{BB962C8B-B14F-4D97-AF65-F5344CB8AC3E}">
        <p14:creationId xmlns:p14="http://schemas.microsoft.com/office/powerpoint/2010/main" val="429040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FC32-9156-B5CA-9196-7920D901927D}"/>
              </a:ext>
            </a:extLst>
          </p:cNvPr>
          <p:cNvSpPr>
            <a:spLocks noGrp="1"/>
          </p:cNvSpPr>
          <p:nvPr>
            <p:ph type="title"/>
          </p:nvPr>
        </p:nvSpPr>
        <p:spPr/>
        <p:txBody>
          <a:bodyPr/>
          <a:lstStyle/>
          <a:p>
            <a:r>
              <a:rPr lang="en-US" dirty="0"/>
              <a:t>Discipline disparities</a:t>
            </a:r>
          </a:p>
        </p:txBody>
      </p:sp>
      <p:sp>
        <p:nvSpPr>
          <p:cNvPr id="3" name="Content Placeholder 2">
            <a:extLst>
              <a:ext uri="{FF2B5EF4-FFF2-40B4-BE49-F238E27FC236}">
                <a16:creationId xmlns:a16="http://schemas.microsoft.com/office/drawing/2014/main" id="{5DE30F65-CFD2-2F17-B56F-0782CB868738}"/>
              </a:ext>
            </a:extLst>
          </p:cNvPr>
          <p:cNvSpPr>
            <a:spLocks noGrp="1"/>
          </p:cNvSpPr>
          <p:nvPr>
            <p:ph sz="quarter" idx="1"/>
          </p:nvPr>
        </p:nvSpPr>
        <p:spPr>
          <a:xfrm>
            <a:off x="441435" y="1600200"/>
            <a:ext cx="8418786" cy="4495800"/>
          </a:xfrm>
        </p:spPr>
        <p:txBody>
          <a:bodyPr>
            <a:normAutofit fontScale="85000" lnSpcReduction="20000"/>
          </a:bodyPr>
          <a:lstStyle/>
          <a:p>
            <a:r>
              <a:rPr lang="en-US" dirty="0"/>
              <a:t>Racial disparity in special education due to a deficit lens; </a:t>
            </a:r>
            <a:br>
              <a:rPr lang="en-US" dirty="0"/>
            </a:br>
            <a:r>
              <a:rPr lang="en-US" dirty="0"/>
              <a:t>has not changed since initial passage of IDEA</a:t>
            </a:r>
          </a:p>
          <a:p>
            <a:r>
              <a:rPr lang="en-US" dirty="0"/>
              <a:t>Suspension is a social justice issue </a:t>
            </a:r>
          </a:p>
          <a:p>
            <a:pPr lvl="1"/>
            <a:r>
              <a:rPr lang="en-US" dirty="0"/>
              <a:t>Racial/ethnic disparity</a:t>
            </a:r>
          </a:p>
          <a:p>
            <a:pPr lvl="1"/>
            <a:r>
              <a:rPr lang="en-US" dirty="0"/>
              <a:t>Disability inequities in addition to learning difficulties</a:t>
            </a:r>
          </a:p>
          <a:p>
            <a:r>
              <a:rPr lang="en-US" dirty="0"/>
              <a:t>Suspension and/or expulsion can lead to dropping out</a:t>
            </a:r>
          </a:p>
          <a:p>
            <a:r>
              <a:rPr lang="en-US" dirty="0"/>
              <a:t>Larger number and lengthier time out of school for </a:t>
            </a:r>
            <a:br>
              <a:rPr lang="en-US" dirty="0"/>
            </a:br>
            <a:r>
              <a:rPr lang="en-US" dirty="0"/>
              <a:t>Black students can contribute to negative outcomes</a:t>
            </a:r>
          </a:p>
          <a:p>
            <a:pPr marL="0" indent="0">
              <a:buNone/>
            </a:pPr>
            <a:endParaRPr lang="en-US" dirty="0"/>
          </a:p>
          <a:p>
            <a:pPr marL="0" indent="0">
              <a:buNone/>
            </a:pPr>
            <a:r>
              <a:rPr lang="en-US" sz="2400" b="0" i="0" dirty="0" err="1">
                <a:solidFill>
                  <a:srgbClr val="222222"/>
                </a:solidFill>
                <a:effectLst/>
              </a:rPr>
              <a:t>Fenning</a:t>
            </a:r>
            <a:r>
              <a:rPr lang="en-US" sz="2400" b="0" i="0" dirty="0">
                <a:solidFill>
                  <a:srgbClr val="222222"/>
                </a:solidFill>
                <a:effectLst/>
              </a:rPr>
              <a:t>, P. A., &amp; Johnson, M. B. (Eds.). (2022). </a:t>
            </a:r>
            <a:r>
              <a:rPr lang="en-US" sz="2400" b="0" i="1" dirty="0">
                <a:solidFill>
                  <a:srgbClr val="222222"/>
                </a:solidFill>
                <a:effectLst/>
              </a:rPr>
              <a:t>Discipline disparities among 	students with disabilities: Creating equitable environments</a:t>
            </a:r>
            <a:r>
              <a:rPr lang="en-US" sz="2400" b="0" i="0" dirty="0">
                <a:solidFill>
                  <a:srgbClr val="222222"/>
                </a:solidFill>
                <a:effectLst/>
              </a:rPr>
              <a:t>. Teachers 	College Press.</a:t>
            </a:r>
            <a:endParaRPr lang="en-US" sz="2400" dirty="0"/>
          </a:p>
        </p:txBody>
      </p:sp>
    </p:spTree>
    <p:extLst>
      <p:ext uri="{BB962C8B-B14F-4D97-AF65-F5344CB8AC3E}">
        <p14:creationId xmlns:p14="http://schemas.microsoft.com/office/powerpoint/2010/main" val="83706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2C36-B0FE-99B1-250A-8CC9068CC0F6}"/>
              </a:ext>
            </a:extLst>
          </p:cNvPr>
          <p:cNvSpPr>
            <a:spLocks noGrp="1"/>
          </p:cNvSpPr>
          <p:nvPr>
            <p:ph type="title"/>
          </p:nvPr>
        </p:nvSpPr>
        <p:spPr/>
        <p:txBody>
          <a:bodyPr>
            <a:normAutofit fontScale="90000"/>
          </a:bodyPr>
          <a:lstStyle/>
          <a:p>
            <a:r>
              <a:rPr lang="en-US" dirty="0"/>
              <a:t>Discipline disparities </a:t>
            </a:r>
            <a:r>
              <a:rPr lang="en-US" sz="3600" dirty="0"/>
              <a:t>(Newell &amp; Healey </a:t>
            </a:r>
            <a:br>
              <a:rPr lang="en-US" sz="3600" dirty="0"/>
            </a:br>
            <a:r>
              <a:rPr lang="en-US" sz="3600" dirty="0"/>
              <a:t>in </a:t>
            </a:r>
            <a:r>
              <a:rPr lang="en-US" sz="3600" dirty="0" err="1"/>
              <a:t>Fenning</a:t>
            </a:r>
            <a:r>
              <a:rPr lang="en-US" sz="3600" dirty="0"/>
              <a:t> &amp; Johnson, 2022) </a:t>
            </a:r>
            <a:r>
              <a:rPr lang="en-US" dirty="0"/>
              <a:t>continued</a:t>
            </a:r>
          </a:p>
        </p:txBody>
      </p:sp>
      <p:sp>
        <p:nvSpPr>
          <p:cNvPr id="3" name="Content Placeholder 2">
            <a:extLst>
              <a:ext uri="{FF2B5EF4-FFF2-40B4-BE49-F238E27FC236}">
                <a16:creationId xmlns:a16="http://schemas.microsoft.com/office/drawing/2014/main" id="{D1E4770F-B584-3F04-D69C-F521777FE519}"/>
              </a:ext>
            </a:extLst>
          </p:cNvPr>
          <p:cNvSpPr>
            <a:spLocks noGrp="1"/>
          </p:cNvSpPr>
          <p:nvPr>
            <p:ph sz="quarter" idx="1"/>
          </p:nvPr>
        </p:nvSpPr>
        <p:spPr/>
        <p:txBody>
          <a:bodyPr>
            <a:normAutofit/>
          </a:bodyPr>
          <a:lstStyle/>
          <a:p>
            <a:r>
              <a:rPr lang="en-US" dirty="0"/>
              <a:t>Influence of racism and ableism </a:t>
            </a:r>
          </a:p>
          <a:p>
            <a:r>
              <a:rPr lang="en-US" dirty="0"/>
              <a:t>Identity is multidimensional </a:t>
            </a:r>
          </a:p>
          <a:p>
            <a:r>
              <a:rPr lang="en-US" dirty="0"/>
              <a:t>Interplay of context/environment such as </a:t>
            </a:r>
            <a:br>
              <a:rPr lang="en-US" dirty="0"/>
            </a:br>
            <a:r>
              <a:rPr lang="en-US" dirty="0"/>
              <a:t>poorly funded schools and implicit bias of staff</a:t>
            </a:r>
          </a:p>
          <a:p>
            <a:r>
              <a:rPr lang="en-US" dirty="0"/>
              <a:t>Impact of labels</a:t>
            </a:r>
          </a:p>
          <a:p>
            <a:pPr lvl="1"/>
            <a:r>
              <a:rPr lang="en-US" dirty="0"/>
              <a:t>Expectations/marginalization </a:t>
            </a:r>
          </a:p>
          <a:p>
            <a:pPr lvl="1"/>
            <a:r>
              <a:rPr lang="en-US" dirty="0"/>
              <a:t>Deficit perspective</a:t>
            </a:r>
          </a:p>
          <a:p>
            <a:pPr lvl="1"/>
            <a:r>
              <a:rPr lang="en-US" dirty="0"/>
              <a:t>Self-fulfilling prophecy</a:t>
            </a:r>
          </a:p>
        </p:txBody>
      </p:sp>
    </p:spTree>
    <p:extLst>
      <p:ext uri="{BB962C8B-B14F-4D97-AF65-F5344CB8AC3E}">
        <p14:creationId xmlns:p14="http://schemas.microsoft.com/office/powerpoint/2010/main" val="291644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1782-551B-2901-2987-1AE81ED90CF7}"/>
              </a:ext>
            </a:extLst>
          </p:cNvPr>
          <p:cNvSpPr>
            <a:spLocks noGrp="1"/>
          </p:cNvSpPr>
          <p:nvPr>
            <p:ph type="title"/>
          </p:nvPr>
        </p:nvSpPr>
        <p:spPr/>
        <p:txBody>
          <a:bodyPr>
            <a:normAutofit fontScale="90000"/>
          </a:bodyPr>
          <a:lstStyle/>
          <a:p>
            <a:r>
              <a:rPr lang="en-US" dirty="0"/>
              <a:t>Moving forward to a culturally responsive view of student behavior</a:t>
            </a:r>
          </a:p>
        </p:txBody>
      </p:sp>
      <p:sp>
        <p:nvSpPr>
          <p:cNvPr id="3" name="Content Placeholder 2">
            <a:extLst>
              <a:ext uri="{FF2B5EF4-FFF2-40B4-BE49-F238E27FC236}">
                <a16:creationId xmlns:a16="http://schemas.microsoft.com/office/drawing/2014/main" id="{D447CCA5-2D88-C44C-90DE-403742C661BE}"/>
              </a:ext>
            </a:extLst>
          </p:cNvPr>
          <p:cNvSpPr>
            <a:spLocks noGrp="1"/>
          </p:cNvSpPr>
          <p:nvPr>
            <p:ph sz="quarter" idx="1"/>
          </p:nvPr>
        </p:nvSpPr>
        <p:spPr>
          <a:xfrm>
            <a:off x="420414" y="1600200"/>
            <a:ext cx="8345634" cy="4495800"/>
          </a:xfrm>
        </p:spPr>
        <p:txBody>
          <a:bodyPr>
            <a:normAutofit fontScale="85000" lnSpcReduction="20000"/>
          </a:bodyPr>
          <a:lstStyle/>
          <a:p>
            <a:r>
              <a:rPr lang="en-US" dirty="0"/>
              <a:t>Being culturally responsive entails an awareness </a:t>
            </a:r>
            <a:br>
              <a:rPr lang="en-US" dirty="0"/>
            </a:br>
            <a:r>
              <a:rPr lang="en-US" dirty="0"/>
              <a:t>of one’s own cultural identity and the ability to learn and build on that identity from varying cultural and community norms (e.g., students and their families)</a:t>
            </a:r>
          </a:p>
          <a:p>
            <a:r>
              <a:rPr lang="en-US" dirty="0"/>
              <a:t>Acknowledging held stereotypes and ways to overcome </a:t>
            </a:r>
            <a:br>
              <a:rPr lang="en-US" dirty="0"/>
            </a:br>
            <a:r>
              <a:rPr lang="en-US" dirty="0"/>
              <a:t>fixed and simplified views</a:t>
            </a:r>
          </a:p>
          <a:p>
            <a:r>
              <a:rPr lang="en-US" dirty="0"/>
              <a:t>Acknowledging bias which causes lower expectations </a:t>
            </a:r>
            <a:br>
              <a:rPr lang="en-US" dirty="0"/>
            </a:br>
            <a:r>
              <a:rPr lang="en-US" dirty="0"/>
              <a:t>for specific students, which often create results to match </a:t>
            </a:r>
            <a:br>
              <a:rPr lang="en-US" dirty="0"/>
            </a:br>
            <a:r>
              <a:rPr lang="en-US" dirty="0"/>
              <a:t>the bias</a:t>
            </a:r>
          </a:p>
          <a:p>
            <a:r>
              <a:rPr lang="en-US" dirty="0"/>
              <a:t>Acknowledging behavioral expectations and the impact of the same expectations for all students, across all settings etc. and learning about adjustments to align with student’s cultural and background (family, community)</a:t>
            </a:r>
          </a:p>
        </p:txBody>
      </p:sp>
    </p:spTree>
    <p:extLst>
      <p:ext uri="{BB962C8B-B14F-4D97-AF65-F5344CB8AC3E}">
        <p14:creationId xmlns:p14="http://schemas.microsoft.com/office/powerpoint/2010/main" val="130290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3FD9-6E6A-B465-5FEC-CE9C738204D1}"/>
              </a:ext>
            </a:extLst>
          </p:cNvPr>
          <p:cNvSpPr>
            <a:spLocks noGrp="1"/>
          </p:cNvSpPr>
          <p:nvPr>
            <p:ph type="title"/>
          </p:nvPr>
        </p:nvSpPr>
        <p:spPr/>
        <p:txBody>
          <a:bodyPr>
            <a:noAutofit/>
          </a:bodyPr>
          <a:lstStyle/>
          <a:p>
            <a:r>
              <a:rPr lang="en-US" sz="3600" i="0" dirty="0">
                <a:solidFill>
                  <a:srgbClr val="173A64"/>
                </a:solidFill>
                <a:effectLst/>
                <a:latin typeface="+mn-lt"/>
              </a:rPr>
              <a:t>Strategies for Countering </a:t>
            </a:r>
            <a:br>
              <a:rPr lang="en-US" sz="3600" i="0" dirty="0">
                <a:solidFill>
                  <a:srgbClr val="173A64"/>
                </a:solidFill>
                <a:effectLst/>
                <a:latin typeface="+mn-lt"/>
              </a:rPr>
            </a:br>
            <a:r>
              <a:rPr lang="en-US" sz="3600" i="0" dirty="0">
                <a:solidFill>
                  <a:srgbClr val="173A64"/>
                </a:solidFill>
                <a:effectLst/>
                <a:latin typeface="+mn-lt"/>
              </a:rPr>
              <a:t>Unconscious Bias in the Classroom</a:t>
            </a:r>
            <a:endParaRPr lang="en-US" sz="3600" dirty="0"/>
          </a:p>
        </p:txBody>
      </p:sp>
      <p:sp>
        <p:nvSpPr>
          <p:cNvPr id="3" name="Content Placeholder 2">
            <a:extLst>
              <a:ext uri="{FF2B5EF4-FFF2-40B4-BE49-F238E27FC236}">
                <a16:creationId xmlns:a16="http://schemas.microsoft.com/office/drawing/2014/main" id="{D31DEE77-C325-6B54-074A-611F28456EF5}"/>
              </a:ext>
            </a:extLst>
          </p:cNvPr>
          <p:cNvSpPr>
            <a:spLocks noGrp="1"/>
          </p:cNvSpPr>
          <p:nvPr>
            <p:ph sz="quarter" idx="1"/>
          </p:nvPr>
        </p:nvSpPr>
        <p:spPr/>
        <p:txBody>
          <a:bodyPr>
            <a:normAutofit fontScale="92500" lnSpcReduction="10000"/>
          </a:bodyPr>
          <a:lstStyle/>
          <a:p>
            <a:r>
              <a:rPr lang="en-US" dirty="0"/>
              <a:t>Inquiry: ask questions for greater understanding</a:t>
            </a:r>
          </a:p>
          <a:p>
            <a:r>
              <a:rPr lang="en-US" dirty="0"/>
              <a:t>Framing: examine issues from multiple perspectives</a:t>
            </a:r>
          </a:p>
          <a:p>
            <a:r>
              <a:rPr lang="en-US" dirty="0"/>
              <a:t>Dialogue: engage in conversations to build knowledge, tolerance, and acceptance</a:t>
            </a:r>
          </a:p>
          <a:p>
            <a:r>
              <a:rPr lang="en-US" dirty="0"/>
              <a:t>Reflection: willingness to change our perspectives </a:t>
            </a:r>
            <a:br>
              <a:rPr lang="en-US" dirty="0"/>
            </a:br>
            <a:r>
              <a:rPr lang="en-US" dirty="0"/>
              <a:t>and actions</a:t>
            </a:r>
          </a:p>
          <a:p>
            <a:r>
              <a:rPr lang="en-US" dirty="0"/>
              <a:t>Action: use what is learned to counter bias</a:t>
            </a:r>
          </a:p>
          <a:p>
            <a:pPr marL="0" indent="0">
              <a:buNone/>
            </a:pPr>
            <a:endParaRPr lang="en-US" sz="1200" dirty="0"/>
          </a:p>
          <a:p>
            <a:pPr marL="0" indent="0">
              <a:buNone/>
            </a:pPr>
            <a:r>
              <a:rPr lang="en-US" sz="2400" dirty="0"/>
              <a:t>Adapted from </a:t>
            </a:r>
            <a:r>
              <a:rPr lang="en-US" sz="2400" dirty="0">
                <a:hlinkClick r:id="rId2"/>
              </a:rPr>
              <a:t>https://www.nafsa.org/ie-magazine/2020/8/4/strategies-countering-unconscious-bias-classroom</a:t>
            </a:r>
            <a:r>
              <a:rPr lang="en-US" sz="2400" dirty="0"/>
              <a:t> </a:t>
            </a:r>
          </a:p>
        </p:txBody>
      </p:sp>
    </p:spTree>
    <p:extLst>
      <p:ext uri="{BB962C8B-B14F-4D97-AF65-F5344CB8AC3E}">
        <p14:creationId xmlns:p14="http://schemas.microsoft.com/office/powerpoint/2010/main" val="3357050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8098-3C00-C5B8-8A17-005824BC9EEB}"/>
              </a:ext>
            </a:extLst>
          </p:cNvPr>
          <p:cNvSpPr>
            <a:spLocks noGrp="1"/>
          </p:cNvSpPr>
          <p:nvPr>
            <p:ph type="title"/>
          </p:nvPr>
        </p:nvSpPr>
        <p:spPr/>
        <p:txBody>
          <a:bodyPr/>
          <a:lstStyle/>
          <a:p>
            <a:r>
              <a:rPr lang="en-US" dirty="0"/>
              <a:t>Social validity</a:t>
            </a:r>
          </a:p>
        </p:txBody>
      </p:sp>
      <p:sp>
        <p:nvSpPr>
          <p:cNvPr id="3" name="Content Placeholder 2">
            <a:extLst>
              <a:ext uri="{FF2B5EF4-FFF2-40B4-BE49-F238E27FC236}">
                <a16:creationId xmlns:a16="http://schemas.microsoft.com/office/drawing/2014/main" id="{0CB2479F-FC27-504B-C815-11EFAF2C0B06}"/>
              </a:ext>
            </a:extLst>
          </p:cNvPr>
          <p:cNvSpPr>
            <a:spLocks noGrp="1"/>
          </p:cNvSpPr>
          <p:nvPr>
            <p:ph sz="quarter" idx="1"/>
          </p:nvPr>
        </p:nvSpPr>
        <p:spPr>
          <a:xfrm>
            <a:off x="388883" y="1600200"/>
            <a:ext cx="8377165" cy="4495800"/>
          </a:xfrm>
        </p:spPr>
        <p:txBody>
          <a:bodyPr>
            <a:normAutofit fontScale="77500" lnSpcReduction="20000"/>
          </a:bodyPr>
          <a:lstStyle/>
          <a:p>
            <a:pPr marL="0" indent="0">
              <a:buNone/>
            </a:pPr>
            <a:r>
              <a:rPr lang="en-US" dirty="0"/>
              <a:t>An additional factor to consider related to bias and determining ways </a:t>
            </a:r>
            <a:br>
              <a:rPr lang="en-US" dirty="0"/>
            </a:br>
            <a:r>
              <a:rPr lang="en-US" dirty="0"/>
              <a:t>to address it is social validity - a behavioral concept. </a:t>
            </a:r>
          </a:p>
          <a:p>
            <a:pPr marL="0" indent="0">
              <a:buNone/>
            </a:pPr>
            <a:r>
              <a:rPr lang="en-US" dirty="0"/>
              <a:t>A few definitions to consider:</a:t>
            </a:r>
          </a:p>
          <a:p>
            <a:r>
              <a:rPr lang="en-US" b="0" i="0" dirty="0">
                <a:solidFill>
                  <a:srgbClr val="2E2E2E"/>
                </a:solidFill>
                <a:effectLst/>
                <a:latin typeface="NexusSans"/>
              </a:rPr>
              <a:t>Social validity refers to the social significance of intervention goals, social acceptability of intervention procedures, and social importance of their effects.</a:t>
            </a:r>
          </a:p>
          <a:p>
            <a:r>
              <a:rPr lang="en-US" b="0" i="0" dirty="0">
                <a:solidFill>
                  <a:srgbClr val="2E2E2E"/>
                </a:solidFill>
                <a:effectLst/>
                <a:latin typeface="NexusSans"/>
              </a:rPr>
              <a:t>Social validity is concerned with measuring the impact of treatment goals, procedures, and effects on not only the direct recipients of treatment but also on others that may indirectly influenced by the treatment. Social validity assessment frequently incorporates treatment mediators, family members, friends, peer groups, etc. </a:t>
            </a:r>
            <a:br>
              <a:rPr lang="en-US" b="0" i="0" dirty="0">
                <a:solidFill>
                  <a:srgbClr val="2E2E2E"/>
                </a:solidFill>
                <a:effectLst/>
                <a:latin typeface="NexusSans"/>
              </a:rPr>
            </a:br>
            <a:r>
              <a:rPr lang="en-US" b="0" i="0" dirty="0">
                <a:solidFill>
                  <a:srgbClr val="2E2E2E"/>
                </a:solidFill>
                <a:effectLst/>
                <a:latin typeface="NexusSans"/>
              </a:rPr>
              <a:t>This inclusion in social validity assessment offers a method for measuring and ensuring that the welfare of others is considered </a:t>
            </a:r>
            <a:br>
              <a:rPr lang="en-US" b="0" i="0" dirty="0">
                <a:solidFill>
                  <a:srgbClr val="2E2E2E"/>
                </a:solidFill>
                <a:effectLst/>
                <a:latin typeface="NexusSans"/>
              </a:rPr>
            </a:br>
            <a:r>
              <a:rPr lang="en-US" b="0" i="0" dirty="0">
                <a:solidFill>
                  <a:srgbClr val="2E2E2E"/>
                </a:solidFill>
                <a:effectLst/>
                <a:latin typeface="NexusSans"/>
              </a:rPr>
              <a:t>in treatment programs.</a:t>
            </a:r>
            <a:endParaRPr lang="en-US" dirty="0"/>
          </a:p>
        </p:txBody>
      </p:sp>
    </p:spTree>
    <p:extLst>
      <p:ext uri="{BB962C8B-B14F-4D97-AF65-F5344CB8AC3E}">
        <p14:creationId xmlns:p14="http://schemas.microsoft.com/office/powerpoint/2010/main" val="117071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E3A6-214B-CAAB-0E58-4AF920C61906}"/>
              </a:ext>
            </a:extLst>
          </p:cNvPr>
          <p:cNvSpPr>
            <a:spLocks noGrp="1"/>
          </p:cNvSpPr>
          <p:nvPr>
            <p:ph type="title"/>
          </p:nvPr>
        </p:nvSpPr>
        <p:spPr/>
        <p:txBody>
          <a:bodyPr/>
          <a:lstStyle/>
          <a:p>
            <a:r>
              <a:rPr lang="en-US" dirty="0"/>
              <a:t>Social validity</a:t>
            </a:r>
          </a:p>
        </p:txBody>
      </p:sp>
      <p:sp>
        <p:nvSpPr>
          <p:cNvPr id="3" name="Content Placeholder 2">
            <a:extLst>
              <a:ext uri="{FF2B5EF4-FFF2-40B4-BE49-F238E27FC236}">
                <a16:creationId xmlns:a16="http://schemas.microsoft.com/office/drawing/2014/main" id="{F0B9D92C-0A46-0546-86F5-7651FCE6C5BF}"/>
              </a:ext>
            </a:extLst>
          </p:cNvPr>
          <p:cNvSpPr>
            <a:spLocks noGrp="1"/>
          </p:cNvSpPr>
          <p:nvPr>
            <p:ph sz="quarter" idx="1"/>
          </p:nvPr>
        </p:nvSpPr>
        <p:spPr>
          <a:xfrm>
            <a:off x="483476" y="1600200"/>
            <a:ext cx="8282572" cy="4495800"/>
          </a:xfrm>
        </p:spPr>
        <p:txBody>
          <a:bodyPr/>
          <a:lstStyle/>
          <a:p>
            <a:pPr marL="0" indent="0">
              <a:buNone/>
            </a:pPr>
            <a:r>
              <a:rPr lang="en-US" dirty="0"/>
              <a:t>Need to consider how a strategy, technique, process etc. favored or adopted by one or more individuals may not be socially valid </a:t>
            </a:r>
            <a:r>
              <a:rPr lang="en-US"/>
              <a:t>for others who are </a:t>
            </a:r>
            <a:r>
              <a:rPr lang="en-US" dirty="0"/>
              <a:t>involved in addressing </a:t>
            </a:r>
            <a:r>
              <a:rPr lang="en-US"/>
              <a:t>student behavior concerns</a:t>
            </a:r>
            <a:endParaRPr lang="en-US" dirty="0"/>
          </a:p>
          <a:p>
            <a:r>
              <a:rPr lang="en-US" dirty="0"/>
              <a:t>FBAs: a data collection method</a:t>
            </a:r>
          </a:p>
          <a:p>
            <a:r>
              <a:rPr lang="en-US" dirty="0"/>
              <a:t>BIPs: an intervention to teach replacement behavior</a:t>
            </a:r>
          </a:p>
          <a:p>
            <a:r>
              <a:rPr lang="en-US" dirty="0"/>
              <a:t>Collaboration with team members</a:t>
            </a:r>
          </a:p>
          <a:p>
            <a:r>
              <a:rPr lang="en-US" dirty="0"/>
              <a:t>Collaboration with parents and families</a:t>
            </a:r>
          </a:p>
        </p:txBody>
      </p:sp>
    </p:spTree>
    <p:extLst>
      <p:ext uri="{BB962C8B-B14F-4D97-AF65-F5344CB8AC3E}">
        <p14:creationId xmlns:p14="http://schemas.microsoft.com/office/powerpoint/2010/main" val="422035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1853B-AD1B-F17A-FD13-0D9273343A90}"/>
              </a:ext>
            </a:extLst>
          </p:cNvPr>
          <p:cNvSpPr>
            <a:spLocks noGrp="1"/>
          </p:cNvSpPr>
          <p:nvPr>
            <p:ph type="title"/>
          </p:nvPr>
        </p:nvSpPr>
        <p:spPr/>
        <p:txBody>
          <a:bodyPr/>
          <a:lstStyle/>
          <a:p>
            <a:r>
              <a:rPr lang="en-US" dirty="0"/>
              <a:t>Self-reflection</a:t>
            </a:r>
          </a:p>
        </p:txBody>
      </p:sp>
      <p:sp>
        <p:nvSpPr>
          <p:cNvPr id="3" name="Content Placeholder 2">
            <a:extLst>
              <a:ext uri="{FF2B5EF4-FFF2-40B4-BE49-F238E27FC236}">
                <a16:creationId xmlns:a16="http://schemas.microsoft.com/office/drawing/2014/main" id="{D95B905A-A0B7-43C8-C31D-CA95CE9DC413}"/>
              </a:ext>
            </a:extLst>
          </p:cNvPr>
          <p:cNvSpPr>
            <a:spLocks noGrp="1"/>
          </p:cNvSpPr>
          <p:nvPr>
            <p:ph sz="quarter" idx="1"/>
          </p:nvPr>
        </p:nvSpPr>
        <p:spPr>
          <a:xfrm>
            <a:off x="346841" y="1600200"/>
            <a:ext cx="8419207" cy="4495800"/>
          </a:xfrm>
        </p:spPr>
        <p:txBody>
          <a:bodyPr>
            <a:normAutofit/>
          </a:bodyPr>
          <a:lstStyle/>
          <a:p>
            <a:r>
              <a:rPr lang="en-US" sz="2800" dirty="0">
                <a:effectLst/>
              </a:rPr>
              <a:t>Do I recognize the expertise</a:t>
            </a:r>
            <a:r>
              <a:rPr lang="en-US" sz="2800" b="1" dirty="0">
                <a:effectLst/>
              </a:rPr>
              <a:t> </a:t>
            </a:r>
            <a:r>
              <a:rPr lang="en-US" sz="2800" dirty="0">
                <a:effectLst/>
              </a:rPr>
              <a:t>of families and school professionals singularly and combined as related to behavioral expectations? </a:t>
            </a:r>
          </a:p>
          <a:p>
            <a:r>
              <a:rPr lang="en-US" sz="2800" dirty="0"/>
              <a:t>Do I demonstrate respect and understanding for views on behavior different from my own?</a:t>
            </a:r>
          </a:p>
          <a:p>
            <a:pPr lvl="1"/>
            <a:r>
              <a:rPr lang="en-US" sz="2500" dirty="0">
                <a:effectLst/>
              </a:rPr>
              <a:t>If yes, how do I demonstrate this?</a:t>
            </a:r>
          </a:p>
          <a:p>
            <a:pPr lvl="1"/>
            <a:r>
              <a:rPr lang="en-US" sz="2500" dirty="0"/>
              <a:t>If no, what are the first steps to take to demonstrate this?</a:t>
            </a:r>
            <a:r>
              <a:rPr lang="en-US" sz="2500" dirty="0">
                <a:effectLst/>
              </a:rPr>
              <a:t> </a:t>
            </a:r>
            <a:endParaRPr lang="en-US" dirty="0"/>
          </a:p>
          <a:p>
            <a:r>
              <a:rPr lang="en-US" dirty="0"/>
              <a:t>What is my school’s/program’s/district’s culture </a:t>
            </a:r>
            <a:br>
              <a:rPr lang="en-US" dirty="0"/>
            </a:br>
            <a:r>
              <a:rPr lang="en-US" dirty="0"/>
              <a:t>as related to behavioral expectations?</a:t>
            </a:r>
          </a:p>
        </p:txBody>
      </p:sp>
    </p:spTree>
    <p:extLst>
      <p:ext uri="{BB962C8B-B14F-4D97-AF65-F5344CB8AC3E}">
        <p14:creationId xmlns:p14="http://schemas.microsoft.com/office/powerpoint/2010/main" val="41291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414" y="2396360"/>
            <a:ext cx="7493876" cy="164110"/>
          </a:xfrm>
        </p:spPr>
        <p:txBody>
          <a:bodyPr>
            <a:normAutofit fontScale="90000"/>
          </a:bodyPr>
          <a:lstStyle/>
          <a:p>
            <a:pPr algn="ctr"/>
            <a:br>
              <a:rPr lang="en-US" dirty="0"/>
            </a:br>
            <a:endParaRPr lang="en-US" dirty="0"/>
          </a:p>
        </p:txBody>
      </p:sp>
      <p:sp>
        <p:nvSpPr>
          <p:cNvPr id="3" name="Subtitle 2"/>
          <p:cNvSpPr>
            <a:spLocks noGrp="1"/>
          </p:cNvSpPr>
          <p:nvPr>
            <p:ph type="subTitle" idx="1"/>
          </p:nvPr>
        </p:nvSpPr>
        <p:spPr>
          <a:xfrm>
            <a:off x="929317" y="2396360"/>
            <a:ext cx="6469773" cy="3878315"/>
          </a:xfrm>
        </p:spPr>
        <p:txBody>
          <a:bodyPr>
            <a:noAutofit/>
          </a:bodyPr>
          <a:lstStyle/>
          <a:p>
            <a:pPr algn="ctr"/>
            <a:r>
              <a:rPr lang="en-US" sz="3600" dirty="0"/>
              <a:t>Overview of </a:t>
            </a:r>
            <a:br>
              <a:rPr lang="en-US" sz="3600" dirty="0"/>
            </a:br>
            <a:r>
              <a:rPr lang="en-US" sz="3600" dirty="0"/>
              <a:t>Implicit Bias</a:t>
            </a:r>
            <a:endParaRPr lang="en-US" sz="1000" dirty="0"/>
          </a:p>
          <a:p>
            <a:pPr algn="ctr"/>
            <a:endParaRPr lang="en-US" sz="2800" dirty="0"/>
          </a:p>
          <a:p>
            <a:pPr algn="ctr"/>
            <a:r>
              <a:rPr lang="en-US" sz="2800" dirty="0"/>
              <a:t>Deborah A. Bruns, Ph.D.</a:t>
            </a:r>
            <a:endParaRPr lang="en-US" sz="1000" dirty="0"/>
          </a:p>
          <a:p>
            <a:pPr algn="ctr"/>
            <a:r>
              <a:rPr lang="en-US" sz="2800" dirty="0"/>
              <a:t>November 29, 2022</a:t>
            </a:r>
          </a:p>
          <a:p>
            <a:pPr algn="ctr"/>
            <a:r>
              <a:rPr lang="en-US" sz="2800" dirty="0"/>
              <a:t>Winter Conference</a:t>
            </a:r>
          </a:p>
        </p:txBody>
      </p:sp>
      <p:sp>
        <p:nvSpPr>
          <p:cNvPr id="4" name="TextBox 3">
            <a:extLst>
              <a:ext uri="{FF2B5EF4-FFF2-40B4-BE49-F238E27FC236}">
                <a16:creationId xmlns:a16="http://schemas.microsoft.com/office/drawing/2014/main" id="{F4554173-0D6C-4CBC-B027-27C169C22056}"/>
              </a:ext>
            </a:extLst>
          </p:cNvPr>
          <p:cNvSpPr txBox="1"/>
          <p:nvPr/>
        </p:nvSpPr>
        <p:spPr>
          <a:xfrm>
            <a:off x="1357631" y="6376313"/>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pic>
        <p:nvPicPr>
          <p:cNvPr id="5" name="Content Placeholder 4">
            <a:extLst>
              <a:ext uri="{FF2B5EF4-FFF2-40B4-BE49-F238E27FC236}">
                <a16:creationId xmlns:a16="http://schemas.microsoft.com/office/drawing/2014/main" id="{D762D779-0A31-6F9F-2222-DA38A4172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287" y="195029"/>
            <a:ext cx="2263803" cy="2263803"/>
          </a:xfrm>
          <a:prstGeom prst="rect">
            <a:avLst/>
          </a:prstGeom>
        </p:spPr>
      </p:pic>
    </p:spTree>
    <p:extLst>
      <p:ext uri="{BB962C8B-B14F-4D97-AF65-F5344CB8AC3E}">
        <p14:creationId xmlns:p14="http://schemas.microsoft.com/office/powerpoint/2010/main" val="14564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1853B-AD1B-F17A-FD13-0D9273343A90}"/>
              </a:ext>
            </a:extLst>
          </p:cNvPr>
          <p:cNvSpPr>
            <a:spLocks noGrp="1"/>
          </p:cNvSpPr>
          <p:nvPr>
            <p:ph type="title"/>
          </p:nvPr>
        </p:nvSpPr>
        <p:spPr/>
        <p:txBody>
          <a:bodyPr/>
          <a:lstStyle/>
          <a:p>
            <a:r>
              <a:rPr lang="en-US" dirty="0"/>
              <a:t>Self-reflection continued</a:t>
            </a:r>
          </a:p>
        </p:txBody>
      </p:sp>
      <p:sp>
        <p:nvSpPr>
          <p:cNvPr id="3" name="Content Placeholder 2">
            <a:extLst>
              <a:ext uri="{FF2B5EF4-FFF2-40B4-BE49-F238E27FC236}">
                <a16:creationId xmlns:a16="http://schemas.microsoft.com/office/drawing/2014/main" id="{D95B905A-A0B7-43C8-C31D-CA95CE9DC413}"/>
              </a:ext>
            </a:extLst>
          </p:cNvPr>
          <p:cNvSpPr>
            <a:spLocks noGrp="1"/>
          </p:cNvSpPr>
          <p:nvPr>
            <p:ph sz="quarter" idx="1"/>
          </p:nvPr>
        </p:nvSpPr>
        <p:spPr>
          <a:xfrm>
            <a:off x="252248" y="1600200"/>
            <a:ext cx="8618483" cy="4495800"/>
          </a:xfrm>
        </p:spPr>
        <p:txBody>
          <a:bodyPr>
            <a:normAutofit fontScale="85000" lnSpcReduction="10000"/>
          </a:bodyPr>
          <a:lstStyle/>
          <a:p>
            <a:r>
              <a:rPr lang="en-US" sz="2800" dirty="0"/>
              <a:t>What are your thoughts about the following statement: </a:t>
            </a:r>
            <a:br>
              <a:rPr lang="en-US" sz="2800" dirty="0"/>
            </a:br>
            <a:r>
              <a:rPr lang="en-US" sz="2800" dirty="0"/>
              <a:t>“teachers and school administrators </a:t>
            </a:r>
            <a:r>
              <a:rPr lang="en-US" sz="2800" dirty="0">
                <a:effectLst/>
              </a:rPr>
              <a:t>often cite factors external </a:t>
            </a:r>
            <a:br>
              <a:rPr lang="en-US" sz="2800" dirty="0">
                <a:effectLst/>
              </a:rPr>
            </a:br>
            <a:r>
              <a:rPr lang="en-US" sz="2800" dirty="0">
                <a:effectLst/>
              </a:rPr>
              <a:t>to schooling (e.g., children's parents, their home lives, their communities, and even their genetics) as cause, or the students themselves (something internally wrong with them), rather than the institution of schooling - the assumptions, beliefs, practices, procedures, and policies of schools.” </a:t>
            </a:r>
            <a:r>
              <a:rPr lang="en-US" sz="2200" dirty="0">
                <a:effectLst/>
              </a:rPr>
              <a:t>(</a:t>
            </a:r>
            <a:r>
              <a:rPr lang="en-US" sz="2200" dirty="0" err="1">
                <a:effectLst/>
              </a:rPr>
              <a:t>Groenke</a:t>
            </a:r>
            <a:r>
              <a:rPr lang="en-US" sz="2200" dirty="0">
                <a:effectLst/>
              </a:rPr>
              <a:t>, 2010) </a:t>
            </a:r>
          </a:p>
          <a:p>
            <a:r>
              <a:rPr lang="en-US" sz="2800" dirty="0">
                <a:effectLst/>
              </a:rPr>
              <a:t>In your estimation, how many referrals to special education are due to one or more of these factors?</a:t>
            </a:r>
          </a:p>
          <a:p>
            <a:r>
              <a:rPr lang="en-US" sz="2800" dirty="0"/>
              <a:t>When a BIP is developed, it is intended to reduce and replace challenging behavior and reinforce appropriate behavior. </a:t>
            </a:r>
            <a:br>
              <a:rPr lang="en-US" sz="2800" dirty="0"/>
            </a:br>
            <a:r>
              <a:rPr lang="en-US" sz="2800" dirty="0"/>
              <a:t>Who decides what is “challenging” and “appropriate” behavior?</a:t>
            </a:r>
            <a:endParaRPr lang="en-US" sz="2800" dirty="0">
              <a:effectLst/>
            </a:endParaRPr>
          </a:p>
          <a:p>
            <a:endParaRPr lang="en-US" dirty="0"/>
          </a:p>
        </p:txBody>
      </p:sp>
    </p:spTree>
    <p:extLst>
      <p:ext uri="{BB962C8B-B14F-4D97-AF65-F5344CB8AC3E}">
        <p14:creationId xmlns:p14="http://schemas.microsoft.com/office/powerpoint/2010/main" val="338159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4D4E-721D-6854-D065-B8C28D7450E0}"/>
              </a:ext>
            </a:extLst>
          </p:cNvPr>
          <p:cNvSpPr>
            <a:spLocks noGrp="1"/>
          </p:cNvSpPr>
          <p:nvPr>
            <p:ph type="title"/>
          </p:nvPr>
        </p:nvSpPr>
        <p:spPr/>
        <p:txBody>
          <a:bodyPr/>
          <a:lstStyle/>
          <a:p>
            <a:endParaRPr lang="en-US"/>
          </a:p>
        </p:txBody>
      </p:sp>
      <p:pic>
        <p:nvPicPr>
          <p:cNvPr id="2050" name="Picture 2" descr="Q&amp;a icon #3 stock illustration. Illustration of decision - 230397480">
            <a:extLst>
              <a:ext uri="{FF2B5EF4-FFF2-40B4-BE49-F238E27FC236}">
                <a16:creationId xmlns:a16="http://schemas.microsoft.com/office/drawing/2014/main" id="{A29BE798-75B3-4A22-B748-E1AB47EB493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64896" y="2123088"/>
            <a:ext cx="6097449" cy="302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917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Please complete the Exit survey</a:t>
            </a:r>
          </a:p>
        </p:txBody>
      </p:sp>
      <p:sp>
        <p:nvSpPr>
          <p:cNvPr id="3" name="TextBox 2">
            <a:extLst>
              <a:ext uri="{FF2B5EF4-FFF2-40B4-BE49-F238E27FC236}">
                <a16:creationId xmlns:a16="http://schemas.microsoft.com/office/drawing/2014/main" id="{A42C10B0-EE54-46BA-8058-D0322DA65D4A}"/>
              </a:ext>
            </a:extLst>
          </p:cNvPr>
          <p:cNvSpPr txBox="1"/>
          <p:nvPr/>
        </p:nvSpPr>
        <p:spPr>
          <a:xfrm>
            <a:off x="2235200" y="6261556"/>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pic>
        <p:nvPicPr>
          <p:cNvPr id="4" name="Picture 3" descr="Shape&#10;&#10;Description automatically generated">
            <a:extLst>
              <a:ext uri="{FF2B5EF4-FFF2-40B4-BE49-F238E27FC236}">
                <a16:creationId xmlns:a16="http://schemas.microsoft.com/office/drawing/2014/main" id="{2D97D847-82EE-5678-A0A2-7AA1F94F2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699" y="1724479"/>
            <a:ext cx="6446783" cy="3958551"/>
          </a:xfrm>
          <a:prstGeom prst="rect">
            <a:avLst/>
          </a:prstGeom>
        </p:spPr>
      </p:pic>
    </p:spTree>
    <p:extLst>
      <p:ext uri="{BB962C8B-B14F-4D97-AF65-F5344CB8AC3E}">
        <p14:creationId xmlns:p14="http://schemas.microsoft.com/office/powerpoint/2010/main" val="137096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a:t>
            </a:r>
          </a:p>
        </p:txBody>
      </p:sp>
      <p:sp>
        <p:nvSpPr>
          <p:cNvPr id="5" name="Content Placeholder 4"/>
          <p:cNvSpPr>
            <a:spLocks noGrp="1"/>
          </p:cNvSpPr>
          <p:nvPr>
            <p:ph sz="quarter" idx="1"/>
          </p:nvPr>
        </p:nvSpPr>
        <p:spPr>
          <a:xfrm>
            <a:off x="409903" y="1600200"/>
            <a:ext cx="8481849" cy="4495800"/>
          </a:xfrm>
        </p:spPr>
        <p:txBody>
          <a:bodyPr>
            <a:normAutofit fontScale="85000" lnSpcReduction="20000"/>
          </a:bodyPr>
          <a:lstStyle/>
          <a:p>
            <a:r>
              <a:rPr lang="en-US" dirty="0"/>
              <a:t>Welcome</a:t>
            </a:r>
          </a:p>
          <a:p>
            <a:r>
              <a:rPr lang="en-US" dirty="0"/>
              <a:t>Overview of BAT project</a:t>
            </a:r>
          </a:p>
          <a:p>
            <a:r>
              <a:rPr lang="en-US" dirty="0"/>
              <a:t>Cultural responsivity poll</a:t>
            </a:r>
          </a:p>
          <a:p>
            <a:r>
              <a:rPr lang="en-US" dirty="0"/>
              <a:t>Implicit bias</a:t>
            </a:r>
          </a:p>
          <a:p>
            <a:pPr lvl="1"/>
            <a:r>
              <a:rPr lang="en-US" dirty="0"/>
              <a:t>Key definitions related to implicit bias</a:t>
            </a:r>
          </a:p>
          <a:p>
            <a:pPr lvl="1"/>
            <a:r>
              <a:rPr lang="en-US" dirty="0"/>
              <a:t>Irrefutable influence</a:t>
            </a:r>
          </a:p>
          <a:p>
            <a:pPr lvl="1"/>
            <a:r>
              <a:rPr lang="en-US" dirty="0"/>
              <a:t>Assumptions</a:t>
            </a:r>
          </a:p>
          <a:p>
            <a:pPr lvl="1"/>
            <a:r>
              <a:rPr lang="en-US" dirty="0"/>
              <a:t>Discipline disparities</a:t>
            </a:r>
          </a:p>
          <a:p>
            <a:pPr lvl="1"/>
            <a:r>
              <a:rPr lang="en-US" dirty="0"/>
              <a:t>Strategies to counter implicit bias including social validity</a:t>
            </a:r>
          </a:p>
          <a:p>
            <a:r>
              <a:rPr lang="en-US" dirty="0"/>
              <a:t>Self-reflection</a:t>
            </a:r>
          </a:p>
          <a:p>
            <a:r>
              <a:rPr lang="en-US" dirty="0"/>
              <a:t>Q&amp;</a:t>
            </a:r>
            <a:r>
              <a:rPr lang="en-US"/>
              <a:t>A </a:t>
            </a:r>
          </a:p>
          <a:p>
            <a:r>
              <a:rPr lang="en-US"/>
              <a:t>Exit </a:t>
            </a:r>
            <a:r>
              <a:rPr lang="en-US" dirty="0"/>
              <a:t>survey </a:t>
            </a:r>
          </a:p>
        </p:txBody>
      </p:sp>
      <p:sp>
        <p:nvSpPr>
          <p:cNvPr id="6" name="TextBox 5">
            <a:extLst>
              <a:ext uri="{FF2B5EF4-FFF2-40B4-BE49-F238E27FC236}">
                <a16:creationId xmlns:a16="http://schemas.microsoft.com/office/drawing/2014/main" id="{D248D8CE-9DF3-4681-837A-6FDE518DB5D4}"/>
              </a:ext>
            </a:extLst>
          </p:cNvPr>
          <p:cNvSpPr txBox="1"/>
          <p:nvPr/>
        </p:nvSpPr>
        <p:spPr>
          <a:xfrm>
            <a:off x="2235200" y="6261556"/>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spTree>
    <p:extLst>
      <p:ext uri="{BB962C8B-B14F-4D97-AF65-F5344CB8AC3E}">
        <p14:creationId xmlns:p14="http://schemas.microsoft.com/office/powerpoint/2010/main" val="350953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F6EE-BD51-FBCC-69BB-9093562879A9}"/>
              </a:ext>
            </a:extLst>
          </p:cNvPr>
          <p:cNvSpPr>
            <a:spLocks noGrp="1"/>
          </p:cNvSpPr>
          <p:nvPr>
            <p:ph type="title"/>
          </p:nvPr>
        </p:nvSpPr>
        <p:spPr/>
        <p:txBody>
          <a:bodyPr>
            <a:normAutofit fontScale="90000"/>
          </a:bodyPr>
          <a:lstStyle/>
          <a:p>
            <a:r>
              <a:rPr lang="en-US" dirty="0"/>
              <a:t>Behavior Assessment Training </a:t>
            </a:r>
            <a:br>
              <a:rPr lang="en-US" dirty="0"/>
            </a:br>
            <a:r>
              <a:rPr lang="en-US" dirty="0"/>
              <a:t>(BAT) project</a:t>
            </a:r>
          </a:p>
        </p:txBody>
      </p:sp>
      <p:sp>
        <p:nvSpPr>
          <p:cNvPr id="3" name="Content Placeholder 2">
            <a:extLst>
              <a:ext uri="{FF2B5EF4-FFF2-40B4-BE49-F238E27FC236}">
                <a16:creationId xmlns:a16="http://schemas.microsoft.com/office/drawing/2014/main" id="{E022C243-7F83-5463-B886-E2B09E247CD4}"/>
              </a:ext>
            </a:extLst>
          </p:cNvPr>
          <p:cNvSpPr>
            <a:spLocks noGrp="1"/>
          </p:cNvSpPr>
          <p:nvPr>
            <p:ph sz="quarter" idx="1"/>
          </p:nvPr>
        </p:nvSpPr>
        <p:spPr/>
        <p:txBody>
          <a:bodyPr>
            <a:no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Special Education Behavior Assessment Training Project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will provide comprehensive, professional learning for special education personnel on culturally responsive Functional Behavior Assessment (FBA) practices and Behavior Intervention Plans (BIPs) for students across all grade levels identified as having a disability in one or more of the 13 categories specified in IDEA…Additionally, the successful Offeror will coordinate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with ISBE on mandate 105 ILCS5/14-8.05, which requires ISBE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to develop and implement State-level guidelines on culturally responsive, evidence-based behavior interventions for students across all grade levels identified as having a disability in one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or more of the 13 disability categories specified in IDEA. </a:t>
            </a:r>
            <a:endParaRPr lang="en-US" sz="2400" dirty="0"/>
          </a:p>
        </p:txBody>
      </p:sp>
      <p:pic>
        <p:nvPicPr>
          <p:cNvPr id="4" name="Picture 3" descr="Shape&#10;&#10;Description automatically generated">
            <a:extLst>
              <a:ext uri="{FF2B5EF4-FFF2-40B4-BE49-F238E27FC236}">
                <a16:creationId xmlns:a16="http://schemas.microsoft.com/office/drawing/2014/main" id="{43D501B8-C2BE-82F9-3527-FBD54134A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473" y="96783"/>
            <a:ext cx="1282761" cy="1122417"/>
          </a:xfrm>
          <a:prstGeom prst="rect">
            <a:avLst/>
          </a:prstGeom>
        </p:spPr>
      </p:pic>
    </p:spTree>
    <p:extLst>
      <p:ext uri="{BB962C8B-B14F-4D97-AF65-F5344CB8AC3E}">
        <p14:creationId xmlns:p14="http://schemas.microsoft.com/office/powerpoint/2010/main" val="412212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0635-FFB2-EE0C-FB03-F2C393661480}"/>
              </a:ext>
            </a:extLst>
          </p:cNvPr>
          <p:cNvSpPr>
            <a:spLocks noGrp="1"/>
          </p:cNvSpPr>
          <p:nvPr>
            <p:ph type="title"/>
          </p:nvPr>
        </p:nvSpPr>
        <p:spPr/>
        <p:txBody>
          <a:bodyPr>
            <a:normAutofit fontScale="90000"/>
          </a:bodyPr>
          <a:lstStyle/>
          <a:p>
            <a:r>
              <a:rPr lang="en-US" dirty="0"/>
              <a:t>Poll: Rate your cultural responsivity</a:t>
            </a:r>
          </a:p>
        </p:txBody>
      </p:sp>
      <p:sp>
        <p:nvSpPr>
          <p:cNvPr id="3" name="Content Placeholder 2">
            <a:extLst>
              <a:ext uri="{FF2B5EF4-FFF2-40B4-BE49-F238E27FC236}">
                <a16:creationId xmlns:a16="http://schemas.microsoft.com/office/drawing/2014/main" id="{C8F011D0-6A1F-67E1-C795-CE95585DDA73}"/>
              </a:ext>
            </a:extLst>
          </p:cNvPr>
          <p:cNvSpPr>
            <a:spLocks noGrp="1"/>
          </p:cNvSpPr>
          <p:nvPr>
            <p:ph sz="quarter" idx="1"/>
          </p:nvPr>
        </p:nvSpPr>
        <p:spPr/>
        <p:txBody>
          <a:bodyPr>
            <a:normAutofit/>
          </a:bodyPr>
          <a:lstStyle/>
          <a:p>
            <a:pPr marL="0" indent="0">
              <a:buNone/>
            </a:pPr>
            <a:r>
              <a:rPr lang="en-US" dirty="0"/>
              <a:t>1. I demonstrate a great deal more </a:t>
            </a:r>
            <a:br>
              <a:rPr lang="en-US" dirty="0"/>
            </a:br>
            <a:r>
              <a:rPr lang="en-US" dirty="0"/>
              <a:t>cultural responsivity compared with others</a:t>
            </a:r>
          </a:p>
          <a:p>
            <a:pPr marL="0" indent="0">
              <a:buNone/>
            </a:pPr>
            <a:r>
              <a:rPr lang="en-US" dirty="0"/>
              <a:t>2. I demonstrate more cultural responsivity compared with others</a:t>
            </a:r>
          </a:p>
          <a:p>
            <a:pPr marL="0" indent="0">
              <a:buNone/>
            </a:pPr>
            <a:r>
              <a:rPr lang="en-US" dirty="0"/>
              <a:t>3. I demonstrate less cultural responsivity </a:t>
            </a:r>
            <a:br>
              <a:rPr lang="en-US" dirty="0"/>
            </a:br>
            <a:r>
              <a:rPr lang="en-US" dirty="0"/>
              <a:t>compared with others</a:t>
            </a:r>
          </a:p>
          <a:p>
            <a:pPr marL="0" indent="0">
              <a:buNone/>
            </a:pPr>
            <a:r>
              <a:rPr lang="en-US" dirty="0"/>
              <a:t>4. I do not demonstrate cultural responsivity</a:t>
            </a:r>
          </a:p>
          <a:p>
            <a:pPr marL="0" indent="0">
              <a:buNone/>
            </a:pPr>
            <a:r>
              <a:rPr lang="en-US" dirty="0"/>
              <a:t>5. I am unfamiliar with cultural responsivity</a:t>
            </a:r>
          </a:p>
        </p:txBody>
      </p:sp>
      <p:pic>
        <p:nvPicPr>
          <p:cNvPr id="5" name="Picture 4" descr="Shape&#10;&#10;Description automatically generated">
            <a:extLst>
              <a:ext uri="{FF2B5EF4-FFF2-40B4-BE49-F238E27FC236}">
                <a16:creationId xmlns:a16="http://schemas.microsoft.com/office/drawing/2014/main" id="{DBB104B3-9293-AE78-1214-B6225DE7F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426" y="3126827"/>
            <a:ext cx="1648622" cy="1442545"/>
          </a:xfrm>
          <a:prstGeom prst="rect">
            <a:avLst/>
          </a:prstGeom>
        </p:spPr>
      </p:pic>
    </p:spTree>
    <p:extLst>
      <p:ext uri="{BB962C8B-B14F-4D97-AF65-F5344CB8AC3E}">
        <p14:creationId xmlns:p14="http://schemas.microsoft.com/office/powerpoint/2010/main" val="641142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3BD2-7A1F-7B4A-0248-81341EA2773E}"/>
              </a:ext>
            </a:extLst>
          </p:cNvPr>
          <p:cNvSpPr>
            <a:spLocks noGrp="1"/>
          </p:cNvSpPr>
          <p:nvPr>
            <p:ph type="title"/>
          </p:nvPr>
        </p:nvSpPr>
        <p:spPr/>
        <p:txBody>
          <a:bodyPr/>
          <a:lstStyle/>
          <a:p>
            <a:r>
              <a:rPr lang="en-US" dirty="0"/>
              <a:t>Implicit bias</a:t>
            </a:r>
          </a:p>
        </p:txBody>
      </p:sp>
      <p:sp>
        <p:nvSpPr>
          <p:cNvPr id="3" name="Content Placeholder 2">
            <a:extLst>
              <a:ext uri="{FF2B5EF4-FFF2-40B4-BE49-F238E27FC236}">
                <a16:creationId xmlns:a16="http://schemas.microsoft.com/office/drawing/2014/main" id="{5AC7E91B-E99E-B7DE-94FD-E3AE40C79A55}"/>
              </a:ext>
            </a:extLst>
          </p:cNvPr>
          <p:cNvSpPr>
            <a:spLocks noGrp="1"/>
          </p:cNvSpPr>
          <p:nvPr>
            <p:ph sz="quarter" idx="1"/>
          </p:nvPr>
        </p:nvSpPr>
        <p:spPr>
          <a:xfrm>
            <a:off x="210207" y="1600200"/>
            <a:ext cx="8555841" cy="4495800"/>
          </a:xfrm>
        </p:spPr>
        <p:txBody>
          <a:bodyPr/>
          <a:lstStyle/>
          <a:p>
            <a:r>
              <a:rPr lang="en-US" dirty="0"/>
              <a:t>Examine student behavior through </a:t>
            </a:r>
            <a:br>
              <a:rPr lang="en-US" dirty="0"/>
            </a:br>
            <a:r>
              <a:rPr lang="en-US" dirty="0"/>
              <a:t>a personal, contextual, and </a:t>
            </a:r>
            <a:br>
              <a:rPr lang="en-US" dirty="0"/>
            </a:br>
            <a:r>
              <a:rPr lang="en-US" dirty="0"/>
              <a:t>professional lens </a:t>
            </a:r>
          </a:p>
          <a:p>
            <a:r>
              <a:rPr lang="en-US" dirty="0"/>
              <a:t>Awareness of personal lens </a:t>
            </a:r>
            <a:br>
              <a:rPr lang="en-US" dirty="0"/>
            </a:br>
            <a:r>
              <a:rPr lang="en-US" dirty="0"/>
              <a:t>as a process; much is long-</a:t>
            </a:r>
            <a:br>
              <a:rPr lang="en-US" dirty="0"/>
            </a:br>
            <a:r>
              <a:rPr lang="en-US" dirty="0"/>
              <a:t>standing and not examined</a:t>
            </a:r>
          </a:p>
          <a:p>
            <a:r>
              <a:rPr lang="en-US" dirty="0"/>
              <a:t>Explore potential for mismatch </a:t>
            </a:r>
            <a:br>
              <a:rPr lang="en-US" dirty="0"/>
            </a:br>
            <a:r>
              <a:rPr lang="en-US" dirty="0"/>
              <a:t>in what we bring and what </a:t>
            </a:r>
            <a:br>
              <a:rPr lang="en-US" dirty="0"/>
            </a:br>
            <a:r>
              <a:rPr lang="en-US" dirty="0"/>
              <a:t>our students bring to the classroom</a:t>
            </a:r>
          </a:p>
        </p:txBody>
      </p:sp>
      <p:pic>
        <p:nvPicPr>
          <p:cNvPr id="4" name="Picture 3" descr="A picture containing text&#10;&#10;Description automatically generated">
            <a:extLst>
              <a:ext uri="{FF2B5EF4-FFF2-40B4-BE49-F238E27FC236}">
                <a16:creationId xmlns:a16="http://schemas.microsoft.com/office/drawing/2014/main" id="{27E2DA1C-640C-EAC2-2251-39505F1AE8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4407" y="1726324"/>
            <a:ext cx="3089386" cy="3200400"/>
          </a:xfrm>
          <a:prstGeom prst="rect">
            <a:avLst/>
          </a:prstGeom>
          <a:noFill/>
          <a:ln>
            <a:noFill/>
          </a:ln>
        </p:spPr>
      </p:pic>
    </p:spTree>
    <p:extLst>
      <p:ext uri="{BB962C8B-B14F-4D97-AF65-F5344CB8AC3E}">
        <p14:creationId xmlns:p14="http://schemas.microsoft.com/office/powerpoint/2010/main" val="219249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7823-DC0D-D197-5189-7B426F3C556A}"/>
              </a:ext>
            </a:extLst>
          </p:cNvPr>
          <p:cNvSpPr>
            <a:spLocks noGrp="1"/>
          </p:cNvSpPr>
          <p:nvPr>
            <p:ph type="title"/>
          </p:nvPr>
        </p:nvSpPr>
        <p:spPr>
          <a:xfrm>
            <a:off x="178676" y="228600"/>
            <a:ext cx="8965324" cy="990600"/>
          </a:xfrm>
        </p:spPr>
        <p:txBody>
          <a:bodyPr>
            <a:normAutofit fontScale="90000"/>
          </a:bodyPr>
          <a:lstStyle/>
          <a:p>
            <a:r>
              <a:rPr lang="en-US" dirty="0"/>
              <a:t>Consider the similarity between preferred learning modality and implicit bias</a:t>
            </a:r>
          </a:p>
        </p:txBody>
      </p:sp>
      <p:sp>
        <p:nvSpPr>
          <p:cNvPr id="3" name="Content Placeholder 2">
            <a:extLst>
              <a:ext uri="{FF2B5EF4-FFF2-40B4-BE49-F238E27FC236}">
                <a16:creationId xmlns:a16="http://schemas.microsoft.com/office/drawing/2014/main" id="{28A7E4E8-B21A-73BD-79F8-836E9993E6B2}"/>
              </a:ext>
            </a:extLst>
          </p:cNvPr>
          <p:cNvSpPr>
            <a:spLocks noGrp="1"/>
          </p:cNvSpPr>
          <p:nvPr>
            <p:ph sz="quarter" idx="1"/>
          </p:nvPr>
        </p:nvSpPr>
        <p:spPr>
          <a:xfrm>
            <a:off x="325821" y="1600200"/>
            <a:ext cx="8618482" cy="4495800"/>
          </a:xfrm>
        </p:spPr>
        <p:txBody>
          <a:bodyPr>
            <a:normAutofit/>
          </a:bodyPr>
          <a:lstStyle/>
          <a:p>
            <a:r>
              <a:rPr lang="en-US" dirty="0"/>
              <a:t>What if there is a mismatch in your preferences </a:t>
            </a:r>
            <a:br>
              <a:rPr lang="en-US" dirty="0"/>
            </a:br>
            <a:r>
              <a:rPr lang="en-US" dirty="0"/>
              <a:t>and one or more of a student’s preferred learning modality?</a:t>
            </a:r>
          </a:p>
          <a:p>
            <a:pPr lvl="1"/>
            <a:r>
              <a:rPr lang="en-US" dirty="0"/>
              <a:t>What is the potential impact on academic success?</a:t>
            </a:r>
          </a:p>
          <a:p>
            <a:pPr lvl="1"/>
            <a:r>
              <a:rPr lang="en-US" dirty="0"/>
              <a:t>What is the potential impact on behavioral expectations?</a:t>
            </a:r>
          </a:p>
          <a:p>
            <a:r>
              <a:rPr lang="en-US" dirty="0"/>
              <a:t>We also need to consider implicit bias and stereotype awareness in terms of potential for a mismatch and negative consequences such as student suspension.</a:t>
            </a:r>
          </a:p>
        </p:txBody>
      </p:sp>
    </p:spTree>
    <p:extLst>
      <p:ext uri="{BB962C8B-B14F-4D97-AF65-F5344CB8AC3E}">
        <p14:creationId xmlns:p14="http://schemas.microsoft.com/office/powerpoint/2010/main" val="127311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DA56-A67C-5BDE-1F20-CC5F6388BF2B}"/>
              </a:ext>
            </a:extLst>
          </p:cNvPr>
          <p:cNvSpPr>
            <a:spLocks noGrp="1"/>
          </p:cNvSpPr>
          <p:nvPr>
            <p:ph type="title"/>
          </p:nvPr>
        </p:nvSpPr>
        <p:spPr/>
        <p:txBody>
          <a:bodyPr/>
          <a:lstStyle/>
          <a:p>
            <a:r>
              <a:rPr lang="en-US" dirty="0"/>
              <a:t>Key definitions </a:t>
            </a:r>
          </a:p>
        </p:txBody>
      </p:sp>
      <p:sp>
        <p:nvSpPr>
          <p:cNvPr id="3" name="Content Placeholder 2">
            <a:extLst>
              <a:ext uri="{FF2B5EF4-FFF2-40B4-BE49-F238E27FC236}">
                <a16:creationId xmlns:a16="http://schemas.microsoft.com/office/drawing/2014/main" id="{8646E80C-B804-388C-CCF1-C0290E9A6467}"/>
              </a:ext>
            </a:extLst>
          </p:cNvPr>
          <p:cNvSpPr>
            <a:spLocks noGrp="1"/>
          </p:cNvSpPr>
          <p:nvPr>
            <p:ph sz="quarter" idx="1"/>
          </p:nvPr>
        </p:nvSpPr>
        <p:spPr/>
        <p:txBody>
          <a:bodyPr/>
          <a:lstStyle/>
          <a:p>
            <a:r>
              <a:rPr lang="en-US" sz="3200" b="1" dirty="0"/>
              <a:t>Culturally responsive</a:t>
            </a:r>
            <a:r>
              <a:rPr lang="en-US" sz="3200" dirty="0"/>
              <a:t>: awareness of </a:t>
            </a:r>
            <a:br>
              <a:rPr lang="en-US" sz="3200" dirty="0"/>
            </a:br>
            <a:r>
              <a:rPr lang="en-US" sz="3200" dirty="0"/>
              <a:t>one's own cultural identity and views about difference, and the ability to learn and build on the varying cultural and community norms of students and their families</a:t>
            </a:r>
          </a:p>
          <a:p>
            <a:pPr marL="0" indent="0">
              <a:buNone/>
            </a:pPr>
            <a:endParaRPr lang="en-US" dirty="0"/>
          </a:p>
          <a:p>
            <a:endParaRPr lang="en-US" dirty="0"/>
          </a:p>
        </p:txBody>
      </p:sp>
    </p:spTree>
    <p:extLst>
      <p:ext uri="{BB962C8B-B14F-4D97-AF65-F5344CB8AC3E}">
        <p14:creationId xmlns:p14="http://schemas.microsoft.com/office/powerpoint/2010/main" val="361597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DA56-A67C-5BDE-1F20-CC5F6388BF2B}"/>
              </a:ext>
            </a:extLst>
          </p:cNvPr>
          <p:cNvSpPr>
            <a:spLocks noGrp="1"/>
          </p:cNvSpPr>
          <p:nvPr>
            <p:ph type="title"/>
          </p:nvPr>
        </p:nvSpPr>
        <p:spPr/>
        <p:txBody>
          <a:bodyPr/>
          <a:lstStyle/>
          <a:p>
            <a:r>
              <a:rPr lang="en-US" dirty="0"/>
              <a:t>Key </a:t>
            </a:r>
            <a:r>
              <a:rPr lang="en-US"/>
              <a:t>definitions continued </a:t>
            </a:r>
            <a:endParaRPr lang="en-US" dirty="0"/>
          </a:p>
        </p:txBody>
      </p:sp>
      <p:sp>
        <p:nvSpPr>
          <p:cNvPr id="3" name="Content Placeholder 2">
            <a:extLst>
              <a:ext uri="{FF2B5EF4-FFF2-40B4-BE49-F238E27FC236}">
                <a16:creationId xmlns:a16="http://schemas.microsoft.com/office/drawing/2014/main" id="{8646E80C-B804-388C-CCF1-C0290E9A6467}"/>
              </a:ext>
            </a:extLst>
          </p:cNvPr>
          <p:cNvSpPr>
            <a:spLocks noGrp="1"/>
          </p:cNvSpPr>
          <p:nvPr>
            <p:ph sz="quarter" idx="1"/>
          </p:nvPr>
        </p:nvSpPr>
        <p:spPr/>
        <p:txBody>
          <a:bodyPr>
            <a:normAutofit lnSpcReduction="10000"/>
          </a:bodyPr>
          <a:lstStyle/>
          <a:p>
            <a:r>
              <a:rPr lang="en-US" sz="3200" b="1" dirty="0"/>
              <a:t>Teacher bias</a:t>
            </a:r>
            <a:r>
              <a:rPr lang="en-US" sz="3200" dirty="0"/>
              <a:t>: one or more factors that cause </a:t>
            </a:r>
            <a:br>
              <a:rPr lang="en-US" sz="3200" dirty="0"/>
            </a:br>
            <a:r>
              <a:rPr lang="en-US" sz="3200" dirty="0"/>
              <a:t>a teacher to have higher expectations </a:t>
            </a:r>
            <a:br>
              <a:rPr lang="en-US" sz="3200" dirty="0"/>
            </a:br>
            <a:r>
              <a:rPr lang="en-US" sz="3200" dirty="0"/>
              <a:t>for some students and lower expectations </a:t>
            </a:r>
            <a:br>
              <a:rPr lang="en-US" sz="3200" dirty="0"/>
            </a:br>
            <a:r>
              <a:rPr lang="en-US" sz="3200" dirty="0"/>
              <a:t>for others; this situation often creates results to match the expectations</a:t>
            </a:r>
          </a:p>
          <a:p>
            <a:r>
              <a:rPr lang="en-US" sz="3200" b="1" dirty="0"/>
              <a:t>Stereotyping</a:t>
            </a:r>
            <a:r>
              <a:rPr lang="en-US" sz="3200" dirty="0"/>
              <a:t>: widely held, fixed and oversimplified image or idea of a particular type of person (e.g., race, geographic location)</a:t>
            </a:r>
          </a:p>
          <a:p>
            <a:endParaRPr lang="en-US" dirty="0"/>
          </a:p>
        </p:txBody>
      </p:sp>
    </p:spTree>
    <p:extLst>
      <p:ext uri="{BB962C8B-B14F-4D97-AF65-F5344CB8AC3E}">
        <p14:creationId xmlns:p14="http://schemas.microsoft.com/office/powerpoint/2010/main" val="12668076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335B74"/>
      </a:dk2>
      <a:lt2>
        <a:srgbClr val="FFFFFF"/>
      </a:lt2>
      <a:accent1>
        <a:srgbClr val="00A3E0"/>
      </a:accent1>
      <a:accent2>
        <a:srgbClr val="003E5A"/>
      </a:accent2>
      <a:accent3>
        <a:srgbClr val="B7DB57"/>
      </a:accent3>
      <a:accent4>
        <a:srgbClr val="41541B"/>
      </a:accent4>
      <a:accent5>
        <a:srgbClr val="A72B2B"/>
      </a:accent5>
      <a:accent6>
        <a:srgbClr val="62A39F"/>
      </a:accent6>
      <a:hlink>
        <a:srgbClr val="006185"/>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dditionalInformation xmlns="895eb294-936d-416b-ad7b-6ca7cfc60130" xsi:nil="true"/>
    <DisplayPage xmlns="895eb294-936d-416b-ad7b-6ca7cfc60130" xsi:nil="true"/>
    <PublishingExpirationDate xmlns="http://schemas.microsoft.com/sharepoint/v3" xsi:nil="true"/>
    <SortOrder xmlns="895eb294-936d-416b-ad7b-6ca7cfc60130">999</SortOrder>
    <tempDiv xmlns="895eb294-936d-416b-ad7b-6ca7cfc60130" xsi:nil="true"/>
    <PublishingStartDate xmlns="http://schemas.microsoft.com/sharepoint/v3" xsi:nil="true"/>
    <IsForm xmlns="895eb294-936d-416b-ad7b-6ca7cfc60130">false</IsForm>
    <Department xmlns="895eb294-936d-416b-ad7b-6ca7cfc60130" xsi:nil="true"/>
    <Heading xmlns="895eb294-936d-416b-ad7b-6ca7cfc60130" xsi:nil="true"/>
    <ISBEIsForm xmlns="32161f05-83f6-4fea-b805-ba1f5854d304">false</ISBEIsFor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DC679D15685047ACC5530CDD3D8E7B" ma:contentTypeVersion="12" ma:contentTypeDescription="Create a new document." ma:contentTypeScope="" ma:versionID="5de1c01a5b3451fc53fe6b33910d3c9e">
  <xsd:schema xmlns:xsd="http://www.w3.org/2001/XMLSchema" xmlns:xs="http://www.w3.org/2001/XMLSchema" xmlns:p="http://schemas.microsoft.com/office/2006/metadata/properties" xmlns:ns1="http://schemas.microsoft.com/sharepoint/v3" xmlns:ns2="32161f05-83f6-4fea-b805-ba1f5854d304" xmlns:ns3="895eb294-936d-416b-ad7b-6ca7cfc60130" targetNamespace="http://schemas.microsoft.com/office/2006/metadata/properties" ma:root="true" ma:fieldsID="520be8dc76d7d3f7772deac7ac3d8fcb" ns1:_="" ns2:_="" ns3:_="">
    <xsd:import namespace="http://schemas.microsoft.com/sharepoint/v3"/>
    <xsd:import namespace="32161f05-83f6-4fea-b805-ba1f5854d304"/>
    <xsd:import namespace="895eb294-936d-416b-ad7b-6ca7cfc60130"/>
    <xsd:element name="properties">
      <xsd:complexType>
        <xsd:sequence>
          <xsd:element name="documentManagement">
            <xsd:complexType>
              <xsd:all>
                <xsd:element ref="ns1:PublishingStartDate" minOccurs="0"/>
                <xsd:element ref="ns1:PublishingExpirationDate" minOccurs="0"/>
                <xsd:element ref="ns2:SharedWithUsers" minOccurs="0"/>
                <xsd:element ref="ns3:Heading" minOccurs="0"/>
                <xsd:element ref="ns3:DisplayPage" minOccurs="0"/>
                <xsd:element ref="ns3:AdditionalInformation" minOccurs="0"/>
                <xsd:element ref="ns3:SortOrder" minOccurs="0"/>
                <xsd:element ref="ns3:IsForm" minOccurs="0"/>
                <xsd:element ref="ns2:ISBEIsForm" minOccurs="0"/>
                <xsd:element ref="ns3:tempDiv" minOccurs="0"/>
                <xsd:element ref="ns3: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161f05-83f6-4fea-b805-ba1f5854d30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SBEIsForm" ma:index="16" nillable="true" ma:displayName="ISBEIsForm" ma:default="0" ma:internalName="ISBEIsForm">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95eb294-936d-416b-ad7b-6ca7cfc60130" elementFormDefault="qualified">
    <xsd:import namespace="http://schemas.microsoft.com/office/2006/documentManagement/types"/>
    <xsd:import namespace="http://schemas.microsoft.com/office/infopath/2007/PartnerControls"/>
    <xsd:element name="Heading" ma:index="11" nillable="true" ma:displayName="Heading" ma:internalName="Heading">
      <xsd:simpleType>
        <xsd:restriction base="dms:Text">
          <xsd:maxLength value="255"/>
        </xsd:restriction>
      </xsd:simpleType>
    </xsd:element>
    <xsd:element name="DisplayPage" ma:index="12" nillable="true" ma:displayName="DisplayPage" ma:internalName="DisplayPage">
      <xsd:simpleType>
        <xsd:restriction base="dms:Text">
          <xsd:maxLength value="255"/>
        </xsd:restriction>
      </xsd:simpleType>
    </xsd:element>
    <xsd:element name="AdditionalInformation" ma:index="13" nillable="true" ma:displayName="AdditionalInformation" ma:internalName="AdditionalInformation">
      <xsd:simpleType>
        <xsd:restriction base="dms:Text">
          <xsd:maxLength value="255"/>
        </xsd:restriction>
      </xsd:simpleType>
    </xsd:element>
    <xsd:element name="SortOrder" ma:index="14" nillable="true" ma:displayName="SortOrder" ma:default="999" ma:internalName="SortOrder">
      <xsd:simpleType>
        <xsd:restriction base="dms:Number"/>
      </xsd:simpleType>
    </xsd:element>
    <xsd:element name="IsForm" ma:index="15" nillable="true" ma:displayName="IsForm" ma:default="0" ma:internalName="IsForm">
      <xsd:simpleType>
        <xsd:restriction base="dms:Boolean"/>
      </xsd:simpleType>
    </xsd:element>
    <xsd:element name="tempDiv" ma:index="17" nillable="true" ma:displayName="tempDiv" ma:internalName="tempDiv">
      <xsd:simpleType>
        <xsd:restriction base="dms:Text">
          <xsd:maxLength value="255"/>
        </xsd:restriction>
      </xsd:simpleType>
    </xsd:element>
    <xsd:element name="Department" ma:index="18" nillable="true" ma:displayName="Department" ma:list="{e71061d4-6703-44f8-87cd-029df48c7f9b}" ma:internalName="Department"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F199BD-7A9B-4AAE-B3A9-309039D4FF81}">
  <ds:schemaRefs>
    <ds:schemaRef ds:uri="http://schemas.microsoft.com/sharepoint/v3/contenttype/forms"/>
  </ds:schemaRefs>
</ds:datastoreItem>
</file>

<file path=customXml/itemProps2.xml><?xml version="1.0" encoding="utf-8"?>
<ds:datastoreItem xmlns:ds="http://schemas.openxmlformats.org/officeDocument/2006/customXml" ds:itemID="{BD09FD4F-89CE-461A-8C60-777CEB9EA399}">
  <ds:schemaRefs>
    <ds:schemaRef ds:uri="http://www.w3.org/XML/1998/namespace"/>
    <ds:schemaRef ds:uri="http://schemas.microsoft.com/sharepoint/v3"/>
    <ds:schemaRef ds:uri="http://purl.org/dc/terms/"/>
    <ds:schemaRef ds:uri="895eb294-936d-416b-ad7b-6ca7cfc60130"/>
    <ds:schemaRef ds:uri="http://schemas.openxmlformats.org/package/2006/metadata/core-properties"/>
    <ds:schemaRef ds:uri="http://schemas.microsoft.com/office/2006/documentManagement/types"/>
    <ds:schemaRef ds:uri="http://purl.org/dc/elements/1.1/"/>
    <ds:schemaRef ds:uri="http://purl.org/dc/dcmitype/"/>
    <ds:schemaRef ds:uri="32161f05-83f6-4fea-b805-ba1f5854d304"/>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113C0EAC-550D-46D6-803D-046A1DF10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161f05-83f6-4fea-b805-ba1f5854d304"/>
    <ds:schemaRef ds:uri="895eb294-936d-416b-ad7b-6ca7cfc601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1396</TotalTime>
  <Words>1569</Words>
  <Application>Microsoft Office PowerPoint</Application>
  <PresentationFormat>On-screen Show (4:3)</PresentationFormat>
  <Paragraphs>116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 </vt:lpstr>
      <vt:lpstr> </vt:lpstr>
      <vt:lpstr>Agenda </vt:lpstr>
      <vt:lpstr>Behavior Assessment Training  (BAT) project</vt:lpstr>
      <vt:lpstr>Poll: Rate your cultural responsivity</vt:lpstr>
      <vt:lpstr>Implicit bias</vt:lpstr>
      <vt:lpstr>Consider the similarity between preferred learning modality and implicit bias</vt:lpstr>
      <vt:lpstr>Key definitions </vt:lpstr>
      <vt:lpstr>Key definitions continued </vt:lpstr>
      <vt:lpstr>Key definitions continued</vt:lpstr>
      <vt:lpstr>Irrefutable influence</vt:lpstr>
      <vt:lpstr>Assumptions impact students</vt:lpstr>
      <vt:lpstr>Discipline disparities</vt:lpstr>
      <vt:lpstr>Discipline disparities (Newell &amp; Healey  in Fenning &amp; Johnson, 2022) continued</vt:lpstr>
      <vt:lpstr>Moving forward to a culturally responsive view of student behavior</vt:lpstr>
      <vt:lpstr>Strategies for Countering  Unconscious Bias in the Classroom</vt:lpstr>
      <vt:lpstr>Social validity</vt:lpstr>
      <vt:lpstr>Social validity</vt:lpstr>
      <vt:lpstr>Self-reflection</vt:lpstr>
      <vt:lpstr>Self-reflection continued</vt:lpstr>
      <vt:lpstr>PowerPoint Presentation</vt:lpstr>
      <vt:lpstr>Please complete the Exit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Power_Point_Template 1- Feb. 2020.pptx</dc:title>
  <dc:creator>GRIFFIN MEGAN</dc:creator>
  <cp:lastModifiedBy>Bruns</cp:lastModifiedBy>
  <cp:revision>84</cp:revision>
  <dcterms:modified xsi:type="dcterms:W3CDTF">2024-07-18T20:13:01Z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y fmtid="{D5CDD505-2E9C-101B-9397-08002B2CF9AE}" pid="3" name="ContentTypeId">
    <vt:lpwstr>0x010100BADC679D15685047ACC5530CDD3D8E7B</vt:lpwstr>
  </property>
</Properties>
</file>