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handoutMasterIdLst>
    <p:handoutMasterId r:id="rId30"/>
  </p:handoutMasterIdLst>
  <p:sldIdLst>
    <p:sldId id="258" r:id="rId5"/>
    <p:sldId id="277" r:id="rId6"/>
    <p:sldId id="259" r:id="rId7"/>
    <p:sldId id="278" r:id="rId8"/>
    <p:sldId id="269" r:id="rId9"/>
    <p:sldId id="322" r:id="rId10"/>
    <p:sldId id="280" r:id="rId11"/>
    <p:sldId id="312" r:id="rId12"/>
    <p:sldId id="287" r:id="rId13"/>
    <p:sldId id="316" r:id="rId14"/>
    <p:sldId id="317" r:id="rId15"/>
    <p:sldId id="318" r:id="rId16"/>
    <p:sldId id="319" r:id="rId17"/>
    <p:sldId id="320" r:id="rId18"/>
    <p:sldId id="321" r:id="rId19"/>
    <p:sldId id="313" r:id="rId20"/>
    <p:sldId id="314" r:id="rId21"/>
    <p:sldId id="315" r:id="rId22"/>
    <p:sldId id="310" r:id="rId23"/>
    <p:sldId id="311" r:id="rId24"/>
    <p:sldId id="274" r:id="rId25"/>
    <p:sldId id="296" r:id="rId26"/>
    <p:sldId id="284" r:id="rId27"/>
    <p:sldId id="262" r:id="rId2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 THEODORE" initials="WT" lastIdx="5" clrIdx="0"/>
  <p:cmAuthor id="1" name="ROSENTHAL HANNAH" initials="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0"/>
    <a:srgbClr val="003E5A"/>
    <a:srgbClr val="B7DB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04" d="100"/>
          <a:sy n="104" d="100"/>
        </p:scale>
        <p:origin x="1218" y="90"/>
      </p:cViewPr>
      <p:guideLst>
        <p:guide orient="horz" pos="2160"/>
        <p:guide pos="2880"/>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97" cy="464503"/>
          </a:xfrm>
          <a:prstGeom prst="rect">
            <a:avLst/>
          </a:prstGeom>
        </p:spPr>
        <p:txBody>
          <a:bodyPr vert="horz" lIns="90443" tIns="45222" rIns="90443" bIns="45222" rtlCol="0"/>
          <a:lstStyle>
            <a:lvl1pPr algn="l">
              <a:defRPr sz="1200"/>
            </a:lvl1pPr>
          </a:lstStyle>
          <a:p>
            <a:endParaRPr lang="en-US"/>
          </a:p>
        </p:txBody>
      </p:sp>
      <p:sp>
        <p:nvSpPr>
          <p:cNvPr id="3" name="Date Placeholder 2"/>
          <p:cNvSpPr>
            <a:spLocks noGrp="1"/>
          </p:cNvSpPr>
          <p:nvPr>
            <p:ph type="dt" sz="quarter" idx="1"/>
          </p:nvPr>
        </p:nvSpPr>
        <p:spPr>
          <a:xfrm>
            <a:off x="3884753" y="0"/>
            <a:ext cx="2971697" cy="464503"/>
          </a:xfrm>
          <a:prstGeom prst="rect">
            <a:avLst/>
          </a:prstGeom>
        </p:spPr>
        <p:txBody>
          <a:bodyPr vert="horz" lIns="90443" tIns="45222" rIns="90443" bIns="45222" rtlCol="0"/>
          <a:lstStyle>
            <a:lvl1pPr algn="r">
              <a:defRPr sz="1200"/>
            </a:lvl1pPr>
          </a:lstStyle>
          <a:p>
            <a:fld id="{501604D2-0DF4-4A32-B196-D8A9BE5CE142}" type="datetimeFigureOut">
              <a:rPr lang="en-US" smtClean="0"/>
              <a:t>7/18/2024</a:t>
            </a:fld>
            <a:endParaRPr lang="en-US"/>
          </a:p>
        </p:txBody>
      </p:sp>
      <p:sp>
        <p:nvSpPr>
          <p:cNvPr id="4" name="Footer Placeholder 3"/>
          <p:cNvSpPr>
            <a:spLocks noGrp="1"/>
          </p:cNvSpPr>
          <p:nvPr>
            <p:ph type="ftr" sz="quarter" idx="2"/>
          </p:nvPr>
        </p:nvSpPr>
        <p:spPr>
          <a:xfrm>
            <a:off x="0" y="8830312"/>
            <a:ext cx="2971697" cy="464503"/>
          </a:xfrm>
          <a:prstGeom prst="rect">
            <a:avLst/>
          </a:prstGeom>
        </p:spPr>
        <p:txBody>
          <a:bodyPr vert="horz" lIns="90443" tIns="45222" rIns="90443" bIns="45222" rtlCol="0" anchor="b"/>
          <a:lstStyle>
            <a:lvl1pPr algn="l">
              <a:defRPr sz="1200"/>
            </a:lvl1pPr>
          </a:lstStyle>
          <a:p>
            <a:endParaRPr lang="en-US"/>
          </a:p>
        </p:txBody>
      </p:sp>
      <p:sp>
        <p:nvSpPr>
          <p:cNvPr id="5" name="Slide Number Placeholder 4"/>
          <p:cNvSpPr>
            <a:spLocks noGrp="1"/>
          </p:cNvSpPr>
          <p:nvPr>
            <p:ph type="sldNum" sz="quarter" idx="3"/>
          </p:nvPr>
        </p:nvSpPr>
        <p:spPr>
          <a:xfrm>
            <a:off x="3884753" y="8830312"/>
            <a:ext cx="2971697" cy="464503"/>
          </a:xfrm>
          <a:prstGeom prst="rect">
            <a:avLst/>
          </a:prstGeom>
        </p:spPr>
        <p:txBody>
          <a:bodyPr vert="horz" lIns="90443" tIns="45222" rIns="90443" bIns="45222" rtlCol="0" anchor="b"/>
          <a:lstStyle>
            <a:lvl1pPr algn="r">
              <a:defRPr sz="1200"/>
            </a:lvl1pPr>
          </a:lstStyle>
          <a:p>
            <a:fld id="{557CBE41-33EE-437F-845D-6C4C5DFAA78E}"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307" tIns="46153" rIns="92307" bIns="46153"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307" tIns="46153" rIns="92307" bIns="46153" rtlCol="0"/>
          <a:lstStyle>
            <a:lvl1pPr algn="r">
              <a:defRPr sz="1200"/>
            </a:lvl1pPr>
          </a:lstStyle>
          <a:p>
            <a:fld id="{2D4D2341-5412-4220-9FD6-D2CA1D1761C6}" type="datetimeFigureOut">
              <a:rPr lang="en-US" smtClean="0"/>
              <a:t>7/18/2024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307" tIns="46153" rIns="92307" bIns="46153"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307" tIns="46153" rIns="92307" bIns="461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307" tIns="46153" rIns="92307" bIns="46153"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307" tIns="46153" rIns="92307" bIns="46153" rtlCol="0" anchor="b"/>
          <a:lstStyle>
            <a:lvl1pPr algn="r">
              <a:defRPr sz="1200"/>
            </a:lvl1pPr>
          </a:lstStyle>
          <a:p>
            <a:fld id="{A602E810-9372-4A81-8EBB-4F83C6A46DF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chemeClr val="bg1">
              <a:lumMod val="95000"/>
            </a:schemeClr>
          </a:solidFill>
          <a:ln>
            <a:noFill/>
          </a:ln>
        </p:spPr>
        <p:txBody>
          <a:bodyPr/>
          <a:lstStyle>
            <a:lvl1pPr marL="0" indent="0">
              <a:buNone/>
              <a:defRPr sz="3200">
                <a:solidFill>
                  <a:schemeClr val="bg1">
                    <a:lumMod val="75000"/>
                  </a:schemeClr>
                </a:solidFill>
              </a:defRPr>
            </a:lvl1pPr>
          </a:lstStyle>
          <a:p>
            <a:r>
              <a:rPr kumimoji="0" lang="en-US" dirty="0"/>
              <a:t>Click icon to add picture</a:t>
            </a:r>
          </a:p>
        </p:txBody>
      </p:sp>
      <p:sp>
        <p:nvSpPr>
          <p:cNvPr id="11" name="Rectangle 10"/>
          <p:cNvSpPr/>
          <p:nvPr userDrawn="1"/>
        </p:nvSpPr>
        <p:spPr bwMode="white">
          <a:xfrm rot="5400000">
            <a:off x="2414587" y="3357563"/>
            <a:ext cx="6858000" cy="142874"/>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p:spPr>
        <p:txBody>
          <a:bodyPr/>
          <a:lstStyle>
            <a:lvl1pPr algn="r">
              <a:defRPr>
                <a:solidFill>
                  <a:schemeClr val="tx2"/>
                </a:solidFill>
              </a:defRPr>
            </a:lvl1pPr>
          </a:lstStyle>
          <a:p>
            <a:endParaRPr lang="en-US" dirty="0"/>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4360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C3F4914-8BA0-4DE2-940A-7EBDFC4325F5}" type="datetimeFigureOut">
              <a:rPr lang="en-US" smtClean="0"/>
              <a:t>7/18/2024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1673D77-75BC-424E-BFFA-F0B1EFAD03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Click to edit Master subtitle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userDrawn="1"/>
        </p:nvSpPr>
        <p:spPr bwMode="white">
          <a:xfrm rot="5400000">
            <a:off x="4767262" y="3357563"/>
            <a:ext cx="6858000" cy="142874"/>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bwMode="white">
          <a:xfrm rot="5400000">
            <a:off x="5319712" y="3033712"/>
            <a:ext cx="6858000" cy="790576"/>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3" y="6371423"/>
            <a:ext cx="6831997" cy="365125"/>
          </a:xfrm>
        </p:spPr>
        <p:txBody>
          <a:bodyPr/>
          <a:lstStyle>
            <a:lvl1pPr algn="r">
              <a:defRPr>
                <a:solidFill>
                  <a:schemeClr val="tx2"/>
                </a:solidFill>
              </a:defRPr>
            </a:lvl1pPr>
          </a:lstStyle>
          <a:p>
            <a:endParaRPr lang="en-US" dirty="0"/>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fld id="{51673D77-75BC-424E-BFFA-F0B1EFAD03D4}" type="slidenum">
              <a:rPr lang="en-US" smtClean="0"/>
              <a:t>‹#›</a:t>
            </a:fld>
            <a:endParaRPr lang="en-US"/>
          </a:p>
        </p:txBody>
      </p:sp>
    </p:spTree>
    <p:extLst>
      <p:ext uri="{BB962C8B-B14F-4D97-AF65-F5344CB8AC3E}">
        <p14:creationId xmlns:p14="http://schemas.microsoft.com/office/powerpoint/2010/main" val="27066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3F4914-8BA0-4DE2-940A-7EBDFC4325F5}"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fld id="{51673D77-75BC-424E-BFFA-F0B1EFAD03D4}"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C3F4914-8BA0-4DE2-940A-7EBDFC4325F5}" type="datetimeFigureOut">
              <a:rPr lang="en-US" smtClean="0"/>
              <a:t>7/18/2024</a:t>
            </a:fld>
            <a:endParaRPr lang="en-US" dirty="0"/>
          </a:p>
        </p:txBody>
      </p:sp>
      <p:sp>
        <p:nvSpPr>
          <p:cNvPr id="10" name="Slide Number Placeholder 9"/>
          <p:cNvSpPr>
            <a:spLocks noGrp="1"/>
          </p:cNvSpPr>
          <p:nvPr>
            <p:ph type="sldNum" sz="quarter" idx="16"/>
          </p:nvPr>
        </p:nvSpPr>
        <p:spPr/>
        <p:txBody>
          <a:bodyPr rtlCol="0"/>
          <a:lstStyle/>
          <a:p>
            <a:fld id="{51673D77-75BC-424E-BFFA-F0B1EFAD03D4}" type="slidenum">
              <a:rPr lang="en-US" smtClean="0"/>
              <a:t>‹#›</a:t>
            </a:fld>
            <a:endParaRPr lang="en-US"/>
          </a:p>
        </p:txBody>
      </p:sp>
      <p:sp>
        <p:nvSpPr>
          <p:cNvPr id="12" name="Footer Placeholder 11"/>
          <p:cNvSpPr>
            <a:spLocks noGrp="1"/>
          </p:cNvSpPr>
          <p:nvPr>
            <p:ph type="ftr" sz="quarter" idx="17"/>
          </p:nvPr>
        </p:nvSpPr>
        <p:spPr>
          <a:xfrm>
            <a:off x="1609725" y="6248206"/>
            <a:ext cx="4420958" cy="365125"/>
          </a:xfrm>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C3F4914-8BA0-4DE2-940A-7EBDFC4325F5}" type="datetimeFigureOut">
              <a:rPr lang="en-US" smtClean="0"/>
              <a:t>7/18/2024</a:t>
            </a:fld>
            <a:endParaRPr lang="en-US"/>
          </a:p>
        </p:txBody>
      </p:sp>
      <p:sp>
        <p:nvSpPr>
          <p:cNvPr id="12" name="Slide Number Placeholder 11"/>
          <p:cNvSpPr>
            <a:spLocks noGrp="1"/>
          </p:cNvSpPr>
          <p:nvPr>
            <p:ph type="sldNum" sz="quarter" idx="16"/>
          </p:nvPr>
        </p:nvSpPr>
        <p:spPr>
          <a:solidFill>
            <a:srgbClr val="B7DB57"/>
          </a:solidFill>
        </p:spPr>
        <p:txBody>
          <a:bodyPr rtlCol="0"/>
          <a:lstStyle/>
          <a:p>
            <a:fld id="{51673D77-75BC-424E-BFFA-F0B1EFAD03D4}"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3F4914-8BA0-4DE2-940A-7EBDFC4325F5}"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p:spPr>
        <p:txBody>
          <a:bodyPr/>
          <a:lstStyle/>
          <a:p>
            <a:fld id="{BC3F4914-8BA0-4DE2-940A-7EBDFC4325F5}" type="datetimeFigureOut">
              <a:rPr lang="en-US" smtClean="0"/>
              <a:t>7/18/2024</a:t>
            </a:fld>
            <a:endParaRPr lang="en-US"/>
          </a:p>
        </p:txBody>
      </p:sp>
      <p:sp>
        <p:nvSpPr>
          <p:cNvPr id="3" name="Footer Placeholder 2"/>
          <p:cNvSpPr>
            <a:spLocks noGrp="1"/>
          </p:cNvSpPr>
          <p:nvPr>
            <p:ph type="ftr" sz="quarter" idx="11"/>
          </p:nvPr>
        </p:nvSpPr>
        <p:spPr>
          <a:xfrm>
            <a:off x="2743199" y="6248206"/>
            <a:ext cx="4182833" cy="365125"/>
          </a:xfrm>
        </p:spPr>
        <p:txBody>
          <a:bodyPr/>
          <a:lstStyle/>
          <a:p>
            <a:endParaRPr lang="en-US" dirty="0"/>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C3F4914-8BA0-4DE2-940A-7EBDFC4325F5}"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1673D77-75BC-424E-BFFA-F0B1EFAD03D4}" type="slidenum">
              <a:rPr lang="en-US" smtClean="0"/>
              <a:t>‹#›</a:t>
            </a:fld>
            <a:endParaRPr lang="en-US"/>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BC3F4914-8BA0-4DE2-940A-7EBDFC4325F5}"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673D77-75BC-424E-BFFA-F0B1EFAD03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C3F4914-8BA0-4DE2-940A-7EBDFC4325F5}" type="datetimeFigureOut">
              <a:rPr lang="en-US" smtClean="0"/>
              <a:t>7/18/2024</a:t>
            </a:fld>
            <a:endParaRPr lang="en-US"/>
          </a:p>
        </p:txBody>
      </p:sp>
      <p:sp>
        <p:nvSpPr>
          <p:cNvPr id="3" name="Footer Placeholder 2"/>
          <p:cNvSpPr>
            <a:spLocks noGrp="1"/>
          </p:cNvSpPr>
          <p:nvPr>
            <p:ph type="ftr" sz="quarter" idx="3"/>
          </p:nvPr>
        </p:nvSpPr>
        <p:spPr>
          <a:xfrm>
            <a:off x="1847849" y="6248206"/>
            <a:ext cx="418283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1673D77-75BC-424E-BFFA-F0B1EFAD03D4}" type="slidenum">
              <a:rPr lang="en-US" smtClean="0"/>
              <a:t>‹#›</a:t>
            </a:fld>
            <a:endParaRPr lang="en-US" dirty="0"/>
          </a:p>
        </p:txBody>
      </p:sp>
      <p:sp>
        <p:nvSpPr>
          <p:cNvPr id="11" name="Rectangle 10"/>
          <p:cNvSpPr/>
          <p:nvPr userDrawn="1"/>
        </p:nvSpPr>
        <p:spPr>
          <a:xfrm>
            <a:off x="0" y="5997976"/>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6606" y="6119238"/>
            <a:ext cx="1685925" cy="623059"/>
          </a:xfrm>
          <a:prstGeom prst="rect">
            <a:avLst/>
          </a:prstGeom>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62" r:id="rId3"/>
    <p:sldLayoutId id="2147483664" r:id="rId4"/>
    <p:sldLayoutId id="2147483665" r:id="rId5"/>
    <p:sldLayoutId id="2147483666" r:id="rId6"/>
    <p:sldLayoutId id="2147483667" r:id="rId7"/>
    <p:sldLayoutId id="2147483668" r:id="rId8"/>
    <p:sldLayoutId id="2147483670" r:id="rId9"/>
    <p:sldLayoutId id="2147483671" r:id="rId1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003E5A"/>
        </a:buClr>
        <a:buSzPct val="60000"/>
        <a:buFont typeface="Wingdings" panose="05000000000000000000"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003E5A"/>
        </a:buClr>
        <a:buSzPct val="70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003E5A"/>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003E5A"/>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003E5A"/>
        </a:buClr>
        <a:buSzPct val="65000"/>
        <a:buFont typeface="Wingdings" panose="05000000000000000000" pitchFamily="2" charset="2"/>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understood.org/en/articles/black-brown-families-heard-by-school"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59"/>
            <a:ext cx="7493876" cy="1032641"/>
          </a:xfrm>
        </p:spPr>
        <p:txBody>
          <a:bodyPr>
            <a:normAutofit/>
          </a:bodyPr>
          <a:lstStyle/>
          <a:p>
            <a:pPr algn="ctr"/>
            <a:br>
              <a:rPr lang="en-US" dirty="0"/>
            </a:br>
            <a:endParaRPr lang="en-US" dirty="0"/>
          </a:p>
        </p:txBody>
      </p:sp>
      <p:sp>
        <p:nvSpPr>
          <p:cNvPr id="3" name="Subtitle 2"/>
          <p:cNvSpPr>
            <a:spLocks noGrp="1"/>
          </p:cNvSpPr>
          <p:nvPr>
            <p:ph type="subTitle" idx="1"/>
          </p:nvPr>
        </p:nvSpPr>
        <p:spPr>
          <a:xfrm>
            <a:off x="929317" y="3429000"/>
            <a:ext cx="6469773" cy="2845676"/>
          </a:xfrm>
        </p:spPr>
        <p:txBody>
          <a:bodyPr>
            <a:noAutofit/>
          </a:bodyPr>
          <a:lstStyle/>
          <a:p>
            <a:pPr algn="ctr"/>
            <a:endParaRPr lang="en-US" sz="1000" dirty="0"/>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4904" y="1621053"/>
            <a:ext cx="2915976" cy="2915976"/>
          </a:xfrm>
          <a:prstGeom prst="rect">
            <a:avLst/>
          </a:prstGeom>
        </p:spPr>
      </p:pic>
      <p:pic>
        <p:nvPicPr>
          <p:cNvPr id="6" name="Picture 2">
            <a:extLst>
              <a:ext uri="{FF2B5EF4-FFF2-40B4-BE49-F238E27FC236}">
                <a16:creationId xmlns:a16="http://schemas.microsoft.com/office/drawing/2014/main" id="{B632D254-5A63-3186-CF1C-A201C4CD3702}"/>
              </a:ext>
            </a:extLst>
          </p:cNvPr>
          <p:cNvPicPr>
            <a:picLocks noChangeAspect="1" noChangeArrowheads="1"/>
          </p:cNvPicPr>
          <p:nvPr/>
        </p:nvPicPr>
        <p:blipFill>
          <a:blip r:embed="rId3" cstate="print"/>
          <a:srcRect/>
          <a:stretch>
            <a:fillRect/>
          </a:stretch>
        </p:blipFill>
        <p:spPr bwMode="auto">
          <a:xfrm>
            <a:off x="284595" y="4707588"/>
            <a:ext cx="2434108" cy="640080"/>
          </a:xfrm>
          <a:prstGeom prst="rect">
            <a:avLst/>
          </a:prstGeom>
          <a:noFill/>
          <a:ln w="9525">
            <a:noFill/>
            <a:miter lim="800000"/>
            <a:headEnd/>
            <a:tailEnd/>
          </a:ln>
          <a:effectLst/>
        </p:spPr>
      </p:pic>
      <p:pic>
        <p:nvPicPr>
          <p:cNvPr id="7" name="Picture 3" descr="C:\Users\Family\Downloads\SIU_stem_ed_rgb209-wht.png">
            <a:extLst>
              <a:ext uri="{FF2B5EF4-FFF2-40B4-BE49-F238E27FC236}">
                <a16:creationId xmlns:a16="http://schemas.microsoft.com/office/drawing/2014/main" id="{0E2E1CC5-A7FA-770C-7B83-35DED925C11E}"/>
              </a:ext>
            </a:extLst>
          </p:cNvPr>
          <p:cNvPicPr>
            <a:picLocks noChangeAspect="1" noChangeArrowheads="1"/>
          </p:cNvPicPr>
          <p:nvPr/>
        </p:nvPicPr>
        <p:blipFill>
          <a:blip r:embed="rId4" cstate="print"/>
          <a:srcRect/>
          <a:stretch>
            <a:fillRect/>
          </a:stretch>
        </p:blipFill>
        <p:spPr bwMode="auto">
          <a:xfrm>
            <a:off x="2933195" y="4794981"/>
            <a:ext cx="2139697" cy="548640"/>
          </a:xfrm>
          <a:prstGeom prst="rect">
            <a:avLst/>
          </a:prstGeom>
          <a:noFill/>
        </p:spPr>
      </p:pic>
      <p:pic>
        <p:nvPicPr>
          <p:cNvPr id="8" name="Picture 3" descr="A picture containing text, tableware, plate, dishware&#10;&#10;Description automatically generated">
            <a:extLst>
              <a:ext uri="{FF2B5EF4-FFF2-40B4-BE49-F238E27FC236}">
                <a16:creationId xmlns:a16="http://schemas.microsoft.com/office/drawing/2014/main" id="{49AEAD22-DE7B-6C2E-BDC6-07FCB5C1D97D}"/>
              </a:ext>
            </a:extLst>
          </p:cNvPr>
          <p:cNvPicPr>
            <a:picLocks noChangeAspect="1"/>
          </p:cNvPicPr>
          <p:nvPr/>
        </p:nvPicPr>
        <p:blipFill>
          <a:blip r:embed="rId5"/>
          <a:stretch>
            <a:fillRect/>
          </a:stretch>
        </p:blipFill>
        <p:spPr>
          <a:xfrm>
            <a:off x="5353924" y="4759648"/>
            <a:ext cx="2724985" cy="552687"/>
          </a:xfrm>
          <a:prstGeom prst="rect">
            <a:avLst/>
          </a:prstGeom>
        </p:spPr>
      </p:pic>
    </p:spTree>
    <p:extLst>
      <p:ext uri="{BB962C8B-B14F-4D97-AF65-F5344CB8AC3E}">
        <p14:creationId xmlns:p14="http://schemas.microsoft.com/office/powerpoint/2010/main" val="38928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396D-8F38-400F-03E4-10E9FD358540}"/>
              </a:ext>
            </a:extLst>
          </p:cNvPr>
          <p:cNvSpPr>
            <a:spLocks noGrp="1"/>
          </p:cNvSpPr>
          <p:nvPr>
            <p:ph type="title"/>
          </p:nvPr>
        </p:nvSpPr>
        <p:spPr/>
        <p:txBody>
          <a:bodyPr/>
          <a:lstStyle/>
          <a:p>
            <a:r>
              <a:rPr lang="en-US" dirty="0"/>
              <a:t>Family collaboration</a:t>
            </a:r>
          </a:p>
        </p:txBody>
      </p:sp>
      <p:sp>
        <p:nvSpPr>
          <p:cNvPr id="3" name="Content Placeholder 2">
            <a:extLst>
              <a:ext uri="{FF2B5EF4-FFF2-40B4-BE49-F238E27FC236}">
                <a16:creationId xmlns:a16="http://schemas.microsoft.com/office/drawing/2014/main" id="{E3218BF4-01C4-A5EB-24FE-896B35EA72EF}"/>
              </a:ext>
            </a:extLst>
          </p:cNvPr>
          <p:cNvSpPr>
            <a:spLocks noGrp="1"/>
          </p:cNvSpPr>
          <p:nvPr>
            <p:ph sz="quarter" idx="1"/>
          </p:nvPr>
        </p:nvSpPr>
        <p:spPr/>
        <p:txBody>
          <a:bodyPr/>
          <a:lstStyle/>
          <a:p>
            <a:pPr marL="457200" marR="0" lvl="1" indent="0">
              <a:spcBef>
                <a:spcPts val="0"/>
              </a:spcBef>
              <a:spcAft>
                <a:spcPts val="0"/>
              </a:spcAft>
              <a:buNone/>
            </a:pPr>
            <a:r>
              <a:rPr lang="en-US" sz="3200" dirty="0">
                <a:effectLst/>
                <a:ea typeface="Calibri" panose="020F0502020204030204" pitchFamily="34" charset="0"/>
                <a:cs typeface="Times New Roman" panose="02020603050405020304" pitchFamily="18" charset="0"/>
              </a:rPr>
              <a:t>Learning about views on childrearing, behavioral expectations and disability </a:t>
            </a:r>
            <a:br>
              <a:rPr lang="en-US" sz="3200" dirty="0">
                <a:effectLst/>
                <a:ea typeface="Calibri" panose="020F0502020204030204" pitchFamily="34" charset="0"/>
                <a:cs typeface="Times New Roman" panose="02020603050405020304" pitchFamily="18" charset="0"/>
              </a:rPr>
            </a:br>
            <a:r>
              <a:rPr lang="en-US" sz="3200" dirty="0">
                <a:effectLst/>
                <a:ea typeface="Calibri" panose="020F0502020204030204" pitchFamily="34" charset="0"/>
                <a:cs typeface="Times New Roman" panose="02020603050405020304" pitchFamily="18" charset="0"/>
              </a:rPr>
              <a:t>(all related)</a:t>
            </a:r>
          </a:p>
          <a:p>
            <a:pPr marL="457200" marR="0" lvl="1" indent="0">
              <a:spcBef>
                <a:spcPts val="0"/>
              </a:spcBef>
              <a:spcAft>
                <a:spcPts val="0"/>
              </a:spcAft>
              <a:buNone/>
            </a:pPr>
            <a:endParaRPr lang="en-US" sz="1200" dirty="0">
              <a:effectLst/>
              <a:ea typeface="Calibri" panose="020F0502020204030204" pitchFamily="34" charset="0"/>
              <a:cs typeface="Times New Roman" panose="02020603050405020304" pitchFamily="18" charset="0"/>
            </a:endParaRPr>
          </a:p>
          <a:p>
            <a:pPr marL="457200" marR="0" lvl="1" indent="0">
              <a:spcBef>
                <a:spcPts val="0"/>
              </a:spcBef>
              <a:spcAft>
                <a:spcPts val="0"/>
              </a:spcAft>
              <a:buNone/>
            </a:pPr>
            <a:r>
              <a:rPr lang="en-US" sz="3200" dirty="0">
                <a:effectLst/>
                <a:ea typeface="Calibri" panose="020F0502020204030204" pitchFamily="34" charset="0"/>
                <a:cs typeface="Times New Roman" panose="02020603050405020304" pitchFamily="18" charset="0"/>
              </a:rPr>
              <a:t>Promoting ongoing, bi-directional communication to understand behavior</a:t>
            </a:r>
          </a:p>
          <a:p>
            <a:pPr marL="457200" marR="0" lvl="1" indent="0">
              <a:spcBef>
                <a:spcPts val="0"/>
              </a:spcBef>
              <a:spcAft>
                <a:spcPts val="0"/>
              </a:spcAft>
              <a:buNone/>
            </a:pPr>
            <a:endParaRPr lang="en-US" sz="1200" dirty="0">
              <a:effectLst/>
              <a:ea typeface="Calibri" panose="020F0502020204030204" pitchFamily="34" charset="0"/>
              <a:cs typeface="Times New Roman" panose="02020603050405020304" pitchFamily="18" charset="0"/>
            </a:endParaRPr>
          </a:p>
          <a:p>
            <a:pPr marL="457200" marR="0" lvl="1" indent="0">
              <a:spcBef>
                <a:spcPts val="0"/>
              </a:spcBef>
              <a:spcAft>
                <a:spcPts val="0"/>
              </a:spcAft>
              <a:buNone/>
            </a:pPr>
            <a:r>
              <a:rPr lang="en-US" sz="3200" dirty="0">
                <a:effectLst/>
                <a:ea typeface="Calibri" panose="020F0502020204030204" pitchFamily="34" charset="0"/>
                <a:cs typeface="Times New Roman" panose="02020603050405020304" pitchFamily="18" charset="0"/>
              </a:rPr>
              <a:t>Emphasizing the importance of coordination and consistency to address behavioral concerns</a:t>
            </a:r>
          </a:p>
          <a:p>
            <a:endParaRPr lang="en-US" dirty="0"/>
          </a:p>
        </p:txBody>
      </p:sp>
      <p:pic>
        <p:nvPicPr>
          <p:cNvPr id="1026" name="Picture 2" descr="Bright Horizons | How to Help Children Understand Diverse Families | Bright  Horizons®">
            <a:extLst>
              <a:ext uri="{FF2B5EF4-FFF2-40B4-BE49-F238E27FC236}">
                <a16:creationId xmlns:a16="http://schemas.microsoft.com/office/drawing/2014/main" id="{F0A93709-DBEB-BDED-D32E-6D9866583A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742" y="228600"/>
            <a:ext cx="1980561" cy="1483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10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396D-8F38-400F-03E4-10E9FD358540}"/>
              </a:ext>
            </a:extLst>
          </p:cNvPr>
          <p:cNvSpPr>
            <a:spLocks noGrp="1"/>
          </p:cNvSpPr>
          <p:nvPr>
            <p:ph type="title"/>
          </p:nvPr>
        </p:nvSpPr>
        <p:spPr/>
        <p:txBody>
          <a:bodyPr/>
          <a:lstStyle/>
          <a:p>
            <a:r>
              <a:rPr lang="en-US" dirty="0"/>
              <a:t>Family collaboration continued</a:t>
            </a:r>
          </a:p>
        </p:txBody>
      </p:sp>
      <p:sp>
        <p:nvSpPr>
          <p:cNvPr id="3" name="Content Placeholder 2">
            <a:extLst>
              <a:ext uri="{FF2B5EF4-FFF2-40B4-BE49-F238E27FC236}">
                <a16:creationId xmlns:a16="http://schemas.microsoft.com/office/drawing/2014/main" id="{E3218BF4-01C4-A5EB-24FE-896B35EA72EF}"/>
              </a:ext>
            </a:extLst>
          </p:cNvPr>
          <p:cNvSpPr>
            <a:spLocks noGrp="1"/>
          </p:cNvSpPr>
          <p:nvPr>
            <p:ph sz="quarter" idx="1"/>
          </p:nvPr>
        </p:nvSpPr>
        <p:spPr/>
        <p:txBody>
          <a:bodyPr>
            <a:normAutofit lnSpcReduction="10000"/>
          </a:bodyPr>
          <a:lstStyle/>
          <a:p>
            <a:pPr marL="0" indent="0">
              <a:buNone/>
            </a:pPr>
            <a:r>
              <a:rPr lang="en-US" dirty="0"/>
              <a:t>Diverse types of families and potential for bias:</a:t>
            </a:r>
          </a:p>
          <a:p>
            <a:r>
              <a:rPr lang="en-US" dirty="0"/>
              <a:t>Single </a:t>
            </a:r>
          </a:p>
          <a:p>
            <a:r>
              <a:rPr lang="en-US" dirty="0"/>
              <a:t>Nuclear</a:t>
            </a:r>
          </a:p>
          <a:p>
            <a:r>
              <a:rPr lang="en-US" dirty="0"/>
              <a:t>Traditional </a:t>
            </a:r>
          </a:p>
          <a:p>
            <a:r>
              <a:rPr lang="en-US" dirty="0"/>
              <a:t>Extended </a:t>
            </a:r>
          </a:p>
          <a:p>
            <a:r>
              <a:rPr lang="en-US" dirty="0"/>
              <a:t>Multigenerational </a:t>
            </a:r>
          </a:p>
          <a:p>
            <a:r>
              <a:rPr lang="en-US" dirty="0"/>
              <a:t>Widowed </a:t>
            </a:r>
          </a:p>
          <a:p>
            <a:r>
              <a:rPr lang="en-US" dirty="0"/>
              <a:t>Foster </a:t>
            </a:r>
          </a:p>
          <a:p>
            <a:r>
              <a:rPr lang="en-US" dirty="0"/>
              <a:t>Adoptive </a:t>
            </a:r>
          </a:p>
          <a:p>
            <a:endParaRPr lang="en-US" dirty="0"/>
          </a:p>
        </p:txBody>
      </p:sp>
      <p:pic>
        <p:nvPicPr>
          <p:cNvPr id="2052" name="Picture 4" descr="Homepage | Families First">
            <a:extLst>
              <a:ext uri="{FF2B5EF4-FFF2-40B4-BE49-F238E27FC236}">
                <a16:creationId xmlns:a16="http://schemas.microsoft.com/office/drawing/2014/main" id="{BBEE070C-1BB3-80D0-7183-06F0442C60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880" y="2209249"/>
            <a:ext cx="2641168" cy="1751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elping Families Help">
            <a:extLst>
              <a:ext uri="{FF2B5EF4-FFF2-40B4-BE49-F238E27FC236}">
                <a16:creationId xmlns:a16="http://schemas.microsoft.com/office/drawing/2014/main" id="{C1FC95B4-543A-354A-3451-89982B61F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492" y="4149644"/>
            <a:ext cx="2640557" cy="175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74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396D-8F38-400F-03E4-10E9FD358540}"/>
              </a:ext>
            </a:extLst>
          </p:cNvPr>
          <p:cNvSpPr>
            <a:spLocks noGrp="1"/>
          </p:cNvSpPr>
          <p:nvPr>
            <p:ph type="title"/>
          </p:nvPr>
        </p:nvSpPr>
        <p:spPr/>
        <p:txBody>
          <a:bodyPr/>
          <a:lstStyle/>
          <a:p>
            <a:r>
              <a:rPr lang="en-US" dirty="0"/>
              <a:t>Family collaboration continued</a:t>
            </a:r>
          </a:p>
        </p:txBody>
      </p:sp>
      <p:sp>
        <p:nvSpPr>
          <p:cNvPr id="3" name="Content Placeholder 2">
            <a:extLst>
              <a:ext uri="{FF2B5EF4-FFF2-40B4-BE49-F238E27FC236}">
                <a16:creationId xmlns:a16="http://schemas.microsoft.com/office/drawing/2014/main" id="{E3218BF4-01C4-A5EB-24FE-896B35EA72EF}"/>
              </a:ext>
            </a:extLst>
          </p:cNvPr>
          <p:cNvSpPr>
            <a:spLocks noGrp="1"/>
          </p:cNvSpPr>
          <p:nvPr>
            <p:ph sz="quarter" idx="1"/>
          </p:nvPr>
        </p:nvSpPr>
        <p:spPr>
          <a:xfrm>
            <a:off x="252247" y="1600200"/>
            <a:ext cx="8692055" cy="4495800"/>
          </a:xfrm>
        </p:spPr>
        <p:txBody>
          <a:bodyPr>
            <a:noAutofit/>
          </a:bodyPr>
          <a:lstStyle/>
          <a:p>
            <a:pPr marL="0" indent="0" algn="l">
              <a:buNone/>
            </a:pPr>
            <a:r>
              <a:rPr lang="en-US" sz="2000" b="1" i="0" dirty="0">
                <a:solidFill>
                  <a:srgbClr val="002938"/>
                </a:solidFill>
                <a:effectLst/>
              </a:rPr>
              <a:t>For educators: </a:t>
            </a:r>
            <a:r>
              <a:rPr lang="en-US" sz="2000" b="0" i="0" dirty="0">
                <a:solidFill>
                  <a:srgbClr val="002938"/>
                </a:solidFill>
                <a:effectLst/>
              </a:rPr>
              <a:t>Don’t make assumptions. Ask questions and listen to the responses. Educate yourself about the unique needs of your families. </a:t>
            </a:r>
          </a:p>
          <a:p>
            <a:pPr marL="0" indent="0" algn="l">
              <a:buNone/>
            </a:pPr>
            <a:r>
              <a:rPr lang="en-US" sz="2000" b="0" i="0" dirty="0">
                <a:solidFill>
                  <a:srgbClr val="002938"/>
                </a:solidFill>
                <a:effectLst/>
              </a:rPr>
              <a:t>Ask how they envision partnering with you to help their child. Find out how they prefer to communicate (phone, email, face-to-face meeting). And always include an opportunity for families to give you feedback. Good communication is a two-way street. It requires trust, which is built on understanding and mutual respect.</a:t>
            </a:r>
          </a:p>
          <a:p>
            <a:pPr marL="0" indent="0" algn="l">
              <a:buNone/>
            </a:pPr>
            <a:r>
              <a:rPr lang="en-US" sz="2000" b="1" i="0" dirty="0">
                <a:solidFill>
                  <a:srgbClr val="002938"/>
                </a:solidFill>
                <a:effectLst/>
              </a:rPr>
              <a:t>For families: </a:t>
            </a:r>
            <a:r>
              <a:rPr lang="en-US" sz="2000" b="0" i="0" dirty="0">
                <a:solidFill>
                  <a:srgbClr val="002938"/>
                </a:solidFill>
                <a:effectLst/>
              </a:rPr>
              <a:t>Tell teachers about your child’s strengths, needs, and interests. Share details about your family life and traditions that are important parts of who your child is. Talk about what works for you when you have to support or discipline your child. Be open about any barriers your child is facing, like not having time to complete assignments due to work schedules. Try to work with the teacher to address these issues</a:t>
            </a:r>
            <a:r>
              <a:rPr lang="en-US" sz="2000" b="0" i="1" dirty="0">
                <a:solidFill>
                  <a:srgbClr val="002938"/>
                </a:solidFill>
                <a:effectLst/>
              </a:rPr>
              <a:t>.</a:t>
            </a:r>
            <a:endParaRPr lang="en-US" sz="2000" b="0" i="0" dirty="0">
              <a:solidFill>
                <a:srgbClr val="002938"/>
              </a:solidFill>
              <a:effectLst/>
            </a:endParaRPr>
          </a:p>
          <a:p>
            <a:pPr marL="0" indent="0">
              <a:buNone/>
            </a:pPr>
            <a:r>
              <a:rPr lang="en-US" sz="2000" dirty="0">
                <a:hlinkClick r:id="rId2"/>
              </a:rPr>
              <a:t>https://www.understood.org/en/articles/black-brown-families-heard-by-school</a:t>
            </a:r>
            <a:r>
              <a:rPr lang="en-US" sz="2000" dirty="0"/>
              <a:t> </a:t>
            </a:r>
          </a:p>
        </p:txBody>
      </p:sp>
    </p:spTree>
    <p:extLst>
      <p:ext uri="{BB962C8B-B14F-4D97-AF65-F5344CB8AC3E}">
        <p14:creationId xmlns:p14="http://schemas.microsoft.com/office/powerpoint/2010/main" val="312454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97D9-3F4E-2542-3557-C289506B92E5}"/>
              </a:ext>
            </a:extLst>
          </p:cNvPr>
          <p:cNvSpPr>
            <a:spLocks noGrp="1"/>
          </p:cNvSpPr>
          <p:nvPr>
            <p:ph type="title"/>
          </p:nvPr>
        </p:nvSpPr>
        <p:spPr/>
        <p:txBody>
          <a:bodyPr/>
          <a:lstStyle/>
          <a:p>
            <a:r>
              <a:rPr lang="en-US" dirty="0"/>
              <a:t>Working with staff</a:t>
            </a:r>
          </a:p>
        </p:txBody>
      </p:sp>
      <p:sp>
        <p:nvSpPr>
          <p:cNvPr id="3" name="Content Placeholder 2">
            <a:extLst>
              <a:ext uri="{FF2B5EF4-FFF2-40B4-BE49-F238E27FC236}">
                <a16:creationId xmlns:a16="http://schemas.microsoft.com/office/drawing/2014/main" id="{EFDB574B-9E8E-9C52-7850-E0725CF1015C}"/>
              </a:ext>
            </a:extLst>
          </p:cNvPr>
          <p:cNvSpPr>
            <a:spLocks noGrp="1"/>
          </p:cNvSpPr>
          <p:nvPr>
            <p:ph sz="quarter" idx="1"/>
          </p:nvPr>
        </p:nvSpPr>
        <p:spPr/>
        <p:txBody>
          <a:bodyPr/>
          <a:lstStyle/>
          <a:p>
            <a:r>
              <a:rPr lang="en-US" sz="2600" dirty="0"/>
              <a:t>Interactions between teachers, administrators, aides, and related services professionals</a:t>
            </a:r>
          </a:p>
          <a:p>
            <a:r>
              <a:rPr lang="en-US" sz="2600" dirty="0"/>
              <a:t>Training and experiences in current building or district compared with other building or district</a:t>
            </a:r>
          </a:p>
          <a:p>
            <a:r>
              <a:rPr lang="en-US" sz="2600" dirty="0"/>
              <a:t>Expectations for classroom behavior compared with 1:1 sessions and small group (e.g., social skills group)</a:t>
            </a:r>
          </a:p>
          <a:p>
            <a:endParaRPr lang="en-US" dirty="0"/>
          </a:p>
        </p:txBody>
      </p:sp>
      <p:pic>
        <p:nvPicPr>
          <p:cNvPr id="3074" name="Picture 2" descr="School building Vectors &amp; Illustrations for Free Download | Freepik">
            <a:extLst>
              <a:ext uri="{FF2B5EF4-FFF2-40B4-BE49-F238E27FC236}">
                <a16:creationId xmlns:a16="http://schemas.microsoft.com/office/drawing/2014/main" id="{399FF3CF-2FD0-9F62-485B-337349988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5607" y="4239400"/>
            <a:ext cx="3292786" cy="1646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31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97D9-3F4E-2542-3557-C289506B92E5}"/>
              </a:ext>
            </a:extLst>
          </p:cNvPr>
          <p:cNvSpPr>
            <a:spLocks noGrp="1"/>
          </p:cNvSpPr>
          <p:nvPr>
            <p:ph type="title"/>
          </p:nvPr>
        </p:nvSpPr>
        <p:spPr>
          <a:xfrm>
            <a:off x="483476" y="228600"/>
            <a:ext cx="8282572" cy="990600"/>
          </a:xfrm>
        </p:spPr>
        <p:txBody>
          <a:bodyPr>
            <a:normAutofit fontScale="90000"/>
          </a:bodyPr>
          <a:lstStyle/>
          <a:p>
            <a:r>
              <a:rPr lang="en-US" dirty="0"/>
              <a:t>Working with staff: Actions to consider</a:t>
            </a:r>
          </a:p>
        </p:txBody>
      </p:sp>
      <p:sp>
        <p:nvSpPr>
          <p:cNvPr id="3" name="Content Placeholder 2">
            <a:extLst>
              <a:ext uri="{FF2B5EF4-FFF2-40B4-BE49-F238E27FC236}">
                <a16:creationId xmlns:a16="http://schemas.microsoft.com/office/drawing/2014/main" id="{EFDB574B-9E8E-9C52-7850-E0725CF1015C}"/>
              </a:ext>
            </a:extLst>
          </p:cNvPr>
          <p:cNvSpPr>
            <a:spLocks noGrp="1"/>
          </p:cNvSpPr>
          <p:nvPr>
            <p:ph sz="quarter" idx="1"/>
          </p:nvPr>
        </p:nvSpPr>
        <p:spPr/>
        <p:txBody>
          <a:bodyPr/>
          <a:lstStyle/>
          <a:p>
            <a:r>
              <a:rPr lang="en-US" dirty="0"/>
              <a:t>Need for intentional professional development </a:t>
            </a:r>
          </a:p>
          <a:p>
            <a:r>
              <a:rPr lang="en-US" dirty="0"/>
              <a:t>Ongoing opportunities for discussion and planning to explicitly address bias</a:t>
            </a:r>
          </a:p>
          <a:p>
            <a:r>
              <a:rPr lang="en-US" dirty="0"/>
              <a:t>Review related handbooks, codes of conduct etc. </a:t>
            </a:r>
          </a:p>
        </p:txBody>
      </p:sp>
      <p:pic>
        <p:nvPicPr>
          <p:cNvPr id="2050" name="Picture 2" descr="Online &gt;&gt; Who is responsible for Professional Development?">
            <a:extLst>
              <a:ext uri="{FF2B5EF4-FFF2-40B4-BE49-F238E27FC236}">
                <a16:creationId xmlns:a16="http://schemas.microsoft.com/office/drawing/2014/main" id="{2C69C1FB-134F-27BF-B9D9-0316275AD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3742996"/>
            <a:ext cx="38608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85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297D9-3F4E-2542-3557-C289506B92E5}"/>
              </a:ext>
            </a:extLst>
          </p:cNvPr>
          <p:cNvSpPr>
            <a:spLocks noGrp="1"/>
          </p:cNvSpPr>
          <p:nvPr>
            <p:ph type="title"/>
          </p:nvPr>
        </p:nvSpPr>
        <p:spPr>
          <a:xfrm>
            <a:off x="252248" y="228600"/>
            <a:ext cx="8650014" cy="990600"/>
          </a:xfrm>
        </p:spPr>
        <p:txBody>
          <a:bodyPr>
            <a:normAutofit/>
          </a:bodyPr>
          <a:lstStyle/>
          <a:p>
            <a:r>
              <a:rPr lang="en-US" sz="3800" dirty="0"/>
              <a:t>Working with staff: Restorative justice lens</a:t>
            </a:r>
          </a:p>
        </p:txBody>
      </p:sp>
      <p:sp>
        <p:nvSpPr>
          <p:cNvPr id="3" name="Content Placeholder 2">
            <a:extLst>
              <a:ext uri="{FF2B5EF4-FFF2-40B4-BE49-F238E27FC236}">
                <a16:creationId xmlns:a16="http://schemas.microsoft.com/office/drawing/2014/main" id="{EFDB574B-9E8E-9C52-7850-E0725CF1015C}"/>
              </a:ext>
            </a:extLst>
          </p:cNvPr>
          <p:cNvSpPr>
            <a:spLocks noGrp="1"/>
          </p:cNvSpPr>
          <p:nvPr>
            <p:ph sz="quarter" idx="1"/>
          </p:nvPr>
        </p:nvSpPr>
        <p:spPr/>
        <p:txBody>
          <a:bodyPr/>
          <a:lstStyle/>
          <a:p>
            <a:r>
              <a:rPr lang="en-US" b="1" dirty="0"/>
              <a:t>Respect</a:t>
            </a:r>
            <a:r>
              <a:rPr lang="en-US" dirty="0"/>
              <a:t> every person</a:t>
            </a:r>
          </a:p>
          <a:p>
            <a:r>
              <a:rPr lang="en-US" dirty="0"/>
              <a:t>Build </a:t>
            </a:r>
            <a:r>
              <a:rPr lang="en-US" b="1" dirty="0"/>
              <a:t>relationships</a:t>
            </a:r>
            <a:r>
              <a:rPr lang="en-US" dirty="0"/>
              <a:t> with those around you</a:t>
            </a:r>
          </a:p>
          <a:p>
            <a:r>
              <a:rPr lang="en-US" dirty="0"/>
              <a:t>Take </a:t>
            </a:r>
            <a:r>
              <a:rPr lang="en-US" b="1" dirty="0"/>
              <a:t>responsibility</a:t>
            </a:r>
            <a:r>
              <a:rPr lang="en-US" dirty="0"/>
              <a:t> for your choices and actions</a:t>
            </a:r>
          </a:p>
          <a:p>
            <a:r>
              <a:rPr lang="en-US" b="1" dirty="0"/>
              <a:t>Repair</a:t>
            </a:r>
            <a:r>
              <a:rPr lang="en-US" dirty="0"/>
              <a:t> situations quickly and honestly</a:t>
            </a:r>
          </a:p>
          <a:p>
            <a:r>
              <a:rPr lang="en-US" b="1" dirty="0"/>
              <a:t>Reintegrate</a:t>
            </a:r>
            <a:r>
              <a:rPr lang="en-US" dirty="0"/>
              <a:t> into a routine</a:t>
            </a:r>
          </a:p>
          <a:p>
            <a:pPr marL="0" indent="0">
              <a:buNone/>
            </a:pPr>
            <a:endParaRPr lang="en-US" sz="1200" dirty="0"/>
          </a:p>
          <a:p>
            <a:pPr marL="0" indent="0">
              <a:buNone/>
            </a:pPr>
            <a:r>
              <a:rPr lang="en-US" sz="2400" dirty="0"/>
              <a:t>Maynard, N. &amp; Weinstein, B. (2020). </a:t>
            </a:r>
            <a:r>
              <a:rPr lang="en-US" sz="2400" i="1" dirty="0"/>
              <a:t>Hacking school discipline: </a:t>
            </a:r>
            <a:br>
              <a:rPr lang="en-US" sz="2400" i="1" dirty="0"/>
            </a:br>
            <a:r>
              <a:rPr lang="en-US" sz="2400" i="1" dirty="0"/>
              <a:t>       	9 ways to create a culture of empathy &amp; responsibility 	using restorative justice</a:t>
            </a:r>
            <a:r>
              <a:rPr lang="en-US" sz="2400" dirty="0"/>
              <a:t>. Highland Heights, OH: Time 10.</a:t>
            </a:r>
          </a:p>
        </p:txBody>
      </p:sp>
    </p:spTree>
    <p:extLst>
      <p:ext uri="{BB962C8B-B14F-4D97-AF65-F5344CB8AC3E}">
        <p14:creationId xmlns:p14="http://schemas.microsoft.com/office/powerpoint/2010/main" val="241279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6BFA-8460-3C05-0A57-10D23E0C457E}"/>
              </a:ext>
            </a:extLst>
          </p:cNvPr>
          <p:cNvSpPr>
            <a:spLocks noGrp="1"/>
          </p:cNvSpPr>
          <p:nvPr>
            <p:ph type="title"/>
          </p:nvPr>
        </p:nvSpPr>
        <p:spPr/>
        <p:txBody>
          <a:bodyPr>
            <a:normAutofit fontScale="90000"/>
          </a:bodyPr>
          <a:lstStyle/>
          <a:p>
            <a:r>
              <a:rPr lang="en-US" dirty="0"/>
              <a:t>Community context and expectations</a:t>
            </a:r>
          </a:p>
        </p:txBody>
      </p:sp>
      <p:sp>
        <p:nvSpPr>
          <p:cNvPr id="3" name="Content Placeholder 2">
            <a:extLst>
              <a:ext uri="{FF2B5EF4-FFF2-40B4-BE49-F238E27FC236}">
                <a16:creationId xmlns:a16="http://schemas.microsoft.com/office/drawing/2014/main" id="{0F0E12B2-8C0B-6204-6E61-F2F2046421B9}"/>
              </a:ext>
            </a:extLst>
          </p:cNvPr>
          <p:cNvSpPr>
            <a:spLocks noGrp="1"/>
          </p:cNvSpPr>
          <p:nvPr>
            <p:ph sz="quarter" idx="1"/>
          </p:nvPr>
        </p:nvSpPr>
        <p:spPr/>
        <p:txBody>
          <a:bodyPr/>
          <a:lstStyle/>
          <a:p>
            <a:pPr marL="457200" marR="0" lvl="1" indent="0">
              <a:spcBef>
                <a:spcPts val="0"/>
              </a:spcBef>
              <a:spcAft>
                <a:spcPts val="0"/>
              </a:spcAft>
              <a:buNone/>
            </a:pPr>
            <a:r>
              <a:rPr lang="en-US" sz="3200" dirty="0">
                <a:effectLst/>
                <a:ea typeface="Calibri" panose="020F0502020204030204" pitchFamily="34" charset="0"/>
                <a:cs typeface="Times New Roman" panose="02020603050405020304" pitchFamily="18" charset="0"/>
              </a:rPr>
              <a:t>Potential differences between community and teachers/administrators</a:t>
            </a:r>
          </a:p>
          <a:p>
            <a:pPr marL="457200" marR="0" lvl="1" indent="0">
              <a:spcBef>
                <a:spcPts val="0"/>
              </a:spcBef>
              <a:spcAft>
                <a:spcPts val="0"/>
              </a:spcAft>
              <a:buNone/>
            </a:pPr>
            <a:endParaRPr lang="en-US" sz="1200" dirty="0">
              <a:effectLst/>
              <a:ea typeface="Calibri" panose="020F0502020204030204" pitchFamily="34" charset="0"/>
              <a:cs typeface="Times New Roman" panose="02020603050405020304" pitchFamily="18" charset="0"/>
            </a:endParaRPr>
          </a:p>
          <a:p>
            <a:pPr marL="457200" marR="0" lvl="1" indent="0">
              <a:spcBef>
                <a:spcPts val="0"/>
              </a:spcBef>
              <a:spcAft>
                <a:spcPts val="0"/>
              </a:spcAft>
              <a:buNone/>
            </a:pPr>
            <a:r>
              <a:rPr lang="en-US" sz="3200" dirty="0">
                <a:effectLst/>
                <a:ea typeface="Calibri" panose="020F0502020204030204" pitchFamily="34" charset="0"/>
                <a:cs typeface="Times New Roman" panose="02020603050405020304" pitchFamily="18" charset="0"/>
              </a:rPr>
              <a:t>Availability of programs and resources </a:t>
            </a:r>
          </a:p>
          <a:p>
            <a:pPr marL="457200" marR="0" lvl="1" indent="0">
              <a:spcBef>
                <a:spcPts val="0"/>
              </a:spcBef>
              <a:spcAft>
                <a:spcPts val="0"/>
              </a:spcAft>
              <a:buNone/>
            </a:pPr>
            <a:r>
              <a:rPr lang="en-US" sz="3200" dirty="0">
                <a:ea typeface="Calibri" panose="020F0502020204030204" pitchFamily="34" charset="0"/>
                <a:cs typeface="Times New Roman" panose="02020603050405020304" pitchFamily="18" charset="0"/>
              </a:rPr>
              <a:t>\</a:t>
            </a:r>
            <a:r>
              <a:rPr lang="en-US" sz="3200" dirty="0">
                <a:effectLst/>
                <a:ea typeface="Calibri" panose="020F0502020204030204" pitchFamily="34" charset="0"/>
                <a:cs typeface="Times New Roman" panose="02020603050405020304" pitchFamily="18" charset="0"/>
              </a:rPr>
              <a:t>for students with behavioral needs and </a:t>
            </a:r>
            <a:br>
              <a:rPr lang="en-US" sz="3200" dirty="0">
                <a:effectLst/>
                <a:ea typeface="Calibri" panose="020F0502020204030204" pitchFamily="34" charset="0"/>
                <a:cs typeface="Times New Roman" panose="02020603050405020304" pitchFamily="18" charset="0"/>
              </a:rPr>
            </a:br>
            <a:r>
              <a:rPr lang="en-US" sz="3200" dirty="0">
                <a:effectLst/>
                <a:ea typeface="Calibri" panose="020F0502020204030204" pitchFamily="34" charset="0"/>
                <a:cs typeface="Times New Roman" panose="02020603050405020304" pitchFamily="18" charset="0"/>
              </a:rPr>
              <a:t>their families</a:t>
            </a:r>
          </a:p>
          <a:p>
            <a:pPr marL="457200" marR="0" lvl="1" indent="0">
              <a:spcBef>
                <a:spcPts val="0"/>
              </a:spcBef>
              <a:spcAft>
                <a:spcPts val="0"/>
              </a:spcAft>
              <a:buNone/>
            </a:pPr>
            <a:endParaRPr lang="en-US" sz="1200" dirty="0">
              <a:ea typeface="Calibri" panose="020F0502020204030204" pitchFamily="34" charset="0"/>
              <a:cs typeface="Times New Roman" panose="02020603050405020304" pitchFamily="18" charset="0"/>
            </a:endParaRPr>
          </a:p>
          <a:p>
            <a:pPr marL="0" indent="0">
              <a:buNone/>
            </a:pPr>
            <a:r>
              <a:rPr lang="en-US" dirty="0"/>
              <a:t>	</a:t>
            </a:r>
          </a:p>
        </p:txBody>
      </p:sp>
      <p:pic>
        <p:nvPicPr>
          <p:cNvPr id="1026" name="Picture 2" descr="Beyond the Index: Ideological Diversity and Community Conversations - SM  Mirror">
            <a:extLst>
              <a:ext uri="{FF2B5EF4-FFF2-40B4-BE49-F238E27FC236}">
                <a16:creationId xmlns:a16="http://schemas.microsoft.com/office/drawing/2014/main" id="{2332D1E5-D879-D7BD-5B2F-5BB2F93DC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4455" y="3848100"/>
            <a:ext cx="3129455" cy="207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886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6BFA-8460-3C05-0A57-10D23E0C457E}"/>
              </a:ext>
            </a:extLst>
          </p:cNvPr>
          <p:cNvSpPr>
            <a:spLocks noGrp="1"/>
          </p:cNvSpPr>
          <p:nvPr>
            <p:ph type="title"/>
          </p:nvPr>
        </p:nvSpPr>
        <p:spPr/>
        <p:txBody>
          <a:bodyPr>
            <a:normAutofit fontScale="90000"/>
          </a:bodyPr>
          <a:lstStyle/>
          <a:p>
            <a:r>
              <a:rPr lang="en-US" dirty="0"/>
              <a:t>Community context and expectations continued</a:t>
            </a:r>
          </a:p>
        </p:txBody>
      </p:sp>
      <p:sp>
        <p:nvSpPr>
          <p:cNvPr id="3" name="Content Placeholder 2">
            <a:extLst>
              <a:ext uri="{FF2B5EF4-FFF2-40B4-BE49-F238E27FC236}">
                <a16:creationId xmlns:a16="http://schemas.microsoft.com/office/drawing/2014/main" id="{0F0E12B2-8C0B-6204-6E61-F2F2046421B9}"/>
              </a:ext>
            </a:extLst>
          </p:cNvPr>
          <p:cNvSpPr>
            <a:spLocks noGrp="1"/>
          </p:cNvSpPr>
          <p:nvPr>
            <p:ph sz="quarter" idx="1"/>
          </p:nvPr>
        </p:nvSpPr>
        <p:spPr>
          <a:xfrm>
            <a:off x="220717" y="1600200"/>
            <a:ext cx="8628993" cy="4495800"/>
          </a:xfrm>
        </p:spPr>
        <p:txBody>
          <a:bodyPr/>
          <a:lstStyle/>
          <a:p>
            <a:r>
              <a:rPr lang="en-US" dirty="0"/>
              <a:t>“Normal”/stereotypical families versus the range of current family compositions including single parents, multigenerational, and two moms or dads</a:t>
            </a:r>
          </a:p>
          <a:p>
            <a:r>
              <a:rPr lang="en-US" dirty="0"/>
              <a:t>Parents of color and the assumptions regarding disadvantages for children (e.g., do not support education), low socioeconomic status and the like</a:t>
            </a:r>
          </a:p>
          <a:p>
            <a:r>
              <a:rPr lang="en-US" dirty="0"/>
              <a:t>Children of immigrants, refugees etc. and assumptions </a:t>
            </a:r>
          </a:p>
          <a:p>
            <a:r>
              <a:rPr lang="en-US" b="1" dirty="0"/>
              <a:t>School professionals need to be inclusive and </a:t>
            </a:r>
            <a:br>
              <a:rPr lang="en-US" b="1" dirty="0"/>
            </a:br>
            <a:r>
              <a:rPr lang="en-US" b="1" dirty="0"/>
              <a:t>open-minded to those different from themselves</a:t>
            </a:r>
          </a:p>
        </p:txBody>
      </p:sp>
    </p:spTree>
    <p:extLst>
      <p:ext uri="{BB962C8B-B14F-4D97-AF65-F5344CB8AC3E}">
        <p14:creationId xmlns:p14="http://schemas.microsoft.com/office/powerpoint/2010/main" val="2625023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66BFA-8460-3C05-0A57-10D23E0C457E}"/>
              </a:ext>
            </a:extLst>
          </p:cNvPr>
          <p:cNvSpPr>
            <a:spLocks noGrp="1"/>
          </p:cNvSpPr>
          <p:nvPr>
            <p:ph type="title"/>
          </p:nvPr>
        </p:nvSpPr>
        <p:spPr/>
        <p:txBody>
          <a:bodyPr>
            <a:normAutofit fontScale="90000"/>
          </a:bodyPr>
          <a:lstStyle/>
          <a:p>
            <a:r>
              <a:rPr lang="en-US" dirty="0"/>
              <a:t>Community context and expectations continued</a:t>
            </a:r>
          </a:p>
        </p:txBody>
      </p:sp>
      <p:sp>
        <p:nvSpPr>
          <p:cNvPr id="3" name="Content Placeholder 2">
            <a:extLst>
              <a:ext uri="{FF2B5EF4-FFF2-40B4-BE49-F238E27FC236}">
                <a16:creationId xmlns:a16="http://schemas.microsoft.com/office/drawing/2014/main" id="{0F0E12B2-8C0B-6204-6E61-F2F2046421B9}"/>
              </a:ext>
            </a:extLst>
          </p:cNvPr>
          <p:cNvSpPr>
            <a:spLocks noGrp="1"/>
          </p:cNvSpPr>
          <p:nvPr>
            <p:ph sz="quarter" idx="1"/>
          </p:nvPr>
        </p:nvSpPr>
        <p:spPr>
          <a:xfrm>
            <a:off x="399393" y="1600200"/>
            <a:ext cx="8366655" cy="4495800"/>
          </a:xfrm>
        </p:spPr>
        <p:txBody>
          <a:bodyPr/>
          <a:lstStyle/>
          <a:p>
            <a:r>
              <a:rPr lang="en-US" sz="2600" dirty="0"/>
              <a:t>Community as compared to school based expectations; need to examine for overlap and address differences </a:t>
            </a:r>
          </a:p>
          <a:p>
            <a:r>
              <a:rPr lang="en-US" sz="2600" dirty="0"/>
              <a:t>Community as compared to individual school based professionals</a:t>
            </a:r>
          </a:p>
          <a:p>
            <a:r>
              <a:rPr lang="en-US" sz="2600" dirty="0"/>
              <a:t>Consider differences within groups; not only across groups</a:t>
            </a:r>
          </a:p>
          <a:p>
            <a:r>
              <a:rPr lang="en-US" sz="2600" dirty="0"/>
              <a:t>Families often cannot counteract assumptions and stereotypes (Harry &amp; </a:t>
            </a:r>
            <a:r>
              <a:rPr lang="en-US" sz="2600" dirty="0" err="1"/>
              <a:t>Klingner</a:t>
            </a:r>
            <a:r>
              <a:rPr lang="en-US" sz="2600" dirty="0"/>
              <a:t>, 2022</a:t>
            </a:r>
            <a:r>
              <a:rPr lang="en-US" sz="2400" dirty="0"/>
              <a:t>)</a:t>
            </a:r>
          </a:p>
          <a:p>
            <a:pPr marL="0" indent="0">
              <a:buNone/>
            </a:pPr>
            <a:endParaRPr lang="en-US" sz="1200" dirty="0"/>
          </a:p>
          <a:p>
            <a:pPr marL="0" indent="0">
              <a:buNone/>
            </a:pPr>
            <a:r>
              <a:rPr lang="en-US" sz="2000" dirty="0"/>
              <a:t>Harry, B. &amp; </a:t>
            </a:r>
            <a:r>
              <a:rPr lang="en-US" sz="2000" dirty="0" err="1"/>
              <a:t>Klingner</a:t>
            </a:r>
            <a:r>
              <a:rPr lang="en-US" sz="2000" dirty="0"/>
              <a:t>, J. (2022). </a:t>
            </a:r>
            <a:r>
              <a:rPr lang="en-US" sz="2000" i="1" dirty="0"/>
              <a:t>Why are so many students of color in special 	education? Understanding race and disability in schools </a:t>
            </a:r>
            <a:r>
              <a:rPr lang="en-US" sz="2000" dirty="0"/>
              <a:t>(Third 	edition). New York: Teachers College Press.  </a:t>
            </a:r>
          </a:p>
        </p:txBody>
      </p:sp>
    </p:spTree>
    <p:extLst>
      <p:ext uri="{BB962C8B-B14F-4D97-AF65-F5344CB8AC3E}">
        <p14:creationId xmlns:p14="http://schemas.microsoft.com/office/powerpoint/2010/main" val="415994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C8098-3C00-C5B8-8A17-005824BC9EEB}"/>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0CB2479F-FC27-504B-C815-11EFAF2C0B06}"/>
              </a:ext>
            </a:extLst>
          </p:cNvPr>
          <p:cNvSpPr>
            <a:spLocks noGrp="1"/>
          </p:cNvSpPr>
          <p:nvPr>
            <p:ph sz="quarter" idx="1"/>
          </p:nvPr>
        </p:nvSpPr>
        <p:spPr>
          <a:xfrm>
            <a:off x="388883" y="1600200"/>
            <a:ext cx="8377165" cy="4495800"/>
          </a:xfrm>
        </p:spPr>
        <p:txBody>
          <a:bodyPr>
            <a:normAutofit fontScale="77500" lnSpcReduction="20000"/>
          </a:bodyPr>
          <a:lstStyle/>
          <a:p>
            <a:pPr marL="0" indent="0">
              <a:buNone/>
            </a:pPr>
            <a:r>
              <a:rPr lang="en-US" dirty="0"/>
              <a:t>An additional factor to consider related to bias and determining ways </a:t>
            </a:r>
            <a:br>
              <a:rPr lang="en-US" dirty="0"/>
            </a:br>
            <a:r>
              <a:rPr lang="en-US" dirty="0"/>
              <a:t>to address it is social validity - a behavioral concept. </a:t>
            </a:r>
          </a:p>
          <a:p>
            <a:pPr marL="0" indent="0">
              <a:buNone/>
            </a:pPr>
            <a:r>
              <a:rPr lang="en-US" dirty="0"/>
              <a:t>A few definitions to consider:</a:t>
            </a:r>
          </a:p>
          <a:p>
            <a:r>
              <a:rPr lang="en-US" b="0" i="0" dirty="0">
                <a:solidFill>
                  <a:srgbClr val="2E2E2E"/>
                </a:solidFill>
                <a:effectLst/>
                <a:latin typeface="NexusSans"/>
              </a:rPr>
              <a:t>Social validity refers to the social significance of intervention goals, social acceptability of intervention procedures, and social importance of their effects.</a:t>
            </a:r>
          </a:p>
          <a:p>
            <a:r>
              <a:rPr lang="en-US" b="0" i="0" dirty="0">
                <a:solidFill>
                  <a:srgbClr val="2E2E2E"/>
                </a:solidFill>
                <a:effectLst/>
                <a:latin typeface="NexusSans"/>
              </a:rPr>
              <a:t>Social validity is concerned with measuring the impact of treatment goals, procedures, and effects on not only the direct recipients of treatment but also on others that may indirectly influenced by the treatment. Social validity assessment frequently incorporates treatment mediators, family members, friends, peer groups, etc. </a:t>
            </a:r>
            <a:br>
              <a:rPr lang="en-US" b="0" i="0" dirty="0">
                <a:solidFill>
                  <a:srgbClr val="2E2E2E"/>
                </a:solidFill>
                <a:effectLst/>
                <a:latin typeface="NexusSans"/>
              </a:rPr>
            </a:br>
            <a:r>
              <a:rPr lang="en-US" b="0" i="0" dirty="0">
                <a:solidFill>
                  <a:srgbClr val="2E2E2E"/>
                </a:solidFill>
                <a:effectLst/>
                <a:latin typeface="NexusSans"/>
              </a:rPr>
              <a:t>This inclusion in social validity assessment offers a method for measuring and ensuring that the welfare of others is considered </a:t>
            </a:r>
            <a:br>
              <a:rPr lang="en-US" b="0" i="0" dirty="0">
                <a:solidFill>
                  <a:srgbClr val="2E2E2E"/>
                </a:solidFill>
                <a:effectLst/>
                <a:latin typeface="NexusSans"/>
              </a:rPr>
            </a:br>
            <a:r>
              <a:rPr lang="en-US" b="0" i="0" dirty="0">
                <a:solidFill>
                  <a:srgbClr val="2E2E2E"/>
                </a:solidFill>
                <a:effectLst/>
                <a:latin typeface="NexusSans"/>
              </a:rPr>
              <a:t>in treatment programs.</a:t>
            </a:r>
            <a:endParaRPr lang="en-US" dirty="0"/>
          </a:p>
        </p:txBody>
      </p:sp>
    </p:spTree>
    <p:extLst>
      <p:ext uri="{BB962C8B-B14F-4D97-AF65-F5344CB8AC3E}">
        <p14:creationId xmlns:p14="http://schemas.microsoft.com/office/powerpoint/2010/main" val="117071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414" y="2396360"/>
            <a:ext cx="7493876" cy="164110"/>
          </a:xfrm>
        </p:spPr>
        <p:txBody>
          <a:bodyPr>
            <a:normAutofit fontScale="90000"/>
          </a:bodyPr>
          <a:lstStyle/>
          <a:p>
            <a:pPr algn="ctr"/>
            <a:br>
              <a:rPr lang="en-US" dirty="0"/>
            </a:br>
            <a:endParaRPr lang="en-US" dirty="0"/>
          </a:p>
        </p:txBody>
      </p:sp>
      <p:sp>
        <p:nvSpPr>
          <p:cNvPr id="3" name="Subtitle 2"/>
          <p:cNvSpPr>
            <a:spLocks noGrp="1"/>
          </p:cNvSpPr>
          <p:nvPr>
            <p:ph type="subTitle" idx="1"/>
          </p:nvPr>
        </p:nvSpPr>
        <p:spPr>
          <a:xfrm>
            <a:off x="929317" y="2396360"/>
            <a:ext cx="6469773" cy="3878315"/>
          </a:xfrm>
        </p:spPr>
        <p:txBody>
          <a:bodyPr>
            <a:noAutofit/>
          </a:bodyPr>
          <a:lstStyle/>
          <a:p>
            <a:pPr algn="ctr"/>
            <a:r>
              <a:rPr lang="en-US" sz="3600" dirty="0"/>
              <a:t>Overview of </a:t>
            </a:r>
            <a:br>
              <a:rPr lang="en-US" sz="3600" dirty="0"/>
            </a:br>
            <a:r>
              <a:rPr lang="en-US" sz="3600" dirty="0"/>
              <a:t>Collaborating with Families, </a:t>
            </a:r>
            <a:br>
              <a:rPr lang="en-US" sz="3600" dirty="0"/>
            </a:br>
            <a:r>
              <a:rPr lang="en-US" sz="3600" dirty="0"/>
              <a:t>Staff and Community Members</a:t>
            </a:r>
            <a:endParaRPr lang="en-US" sz="1000" dirty="0"/>
          </a:p>
          <a:p>
            <a:pPr algn="ctr"/>
            <a:endParaRPr lang="en-US" sz="2800" dirty="0"/>
          </a:p>
          <a:p>
            <a:pPr algn="ctr"/>
            <a:r>
              <a:rPr lang="en-US" sz="2800" dirty="0"/>
              <a:t>Deborah A. Bruns, Ph.D.</a:t>
            </a:r>
            <a:endParaRPr lang="en-US" sz="1000" dirty="0"/>
          </a:p>
          <a:p>
            <a:pPr algn="ctr"/>
            <a:r>
              <a:rPr lang="en-US" sz="2800" dirty="0"/>
              <a:t>November 29, 2022</a:t>
            </a:r>
          </a:p>
          <a:p>
            <a:pPr algn="ctr"/>
            <a:r>
              <a:rPr lang="en-US" sz="2800" dirty="0"/>
              <a:t>Winter Conference</a:t>
            </a:r>
          </a:p>
        </p:txBody>
      </p:sp>
      <p:sp>
        <p:nvSpPr>
          <p:cNvPr id="4" name="TextBox 3">
            <a:extLst>
              <a:ext uri="{FF2B5EF4-FFF2-40B4-BE49-F238E27FC236}">
                <a16:creationId xmlns:a16="http://schemas.microsoft.com/office/drawing/2014/main" id="{F4554173-0D6C-4CBC-B027-27C169C22056}"/>
              </a:ext>
            </a:extLst>
          </p:cNvPr>
          <p:cNvSpPr txBox="1"/>
          <p:nvPr/>
        </p:nvSpPr>
        <p:spPr>
          <a:xfrm>
            <a:off x="1357631" y="6376313"/>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5" name="Content Placeholder 4">
            <a:extLst>
              <a:ext uri="{FF2B5EF4-FFF2-40B4-BE49-F238E27FC236}">
                <a16:creationId xmlns:a16="http://schemas.microsoft.com/office/drawing/2014/main" id="{D762D779-0A31-6F9F-2222-DA38A41723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5287" y="195029"/>
            <a:ext cx="2263803" cy="2263803"/>
          </a:xfrm>
          <a:prstGeom prst="rect">
            <a:avLst/>
          </a:prstGeom>
        </p:spPr>
      </p:pic>
    </p:spTree>
    <p:extLst>
      <p:ext uri="{BB962C8B-B14F-4D97-AF65-F5344CB8AC3E}">
        <p14:creationId xmlns:p14="http://schemas.microsoft.com/office/powerpoint/2010/main" val="14564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E3A6-214B-CAAB-0E58-4AF920C61906}"/>
              </a:ext>
            </a:extLst>
          </p:cNvPr>
          <p:cNvSpPr>
            <a:spLocks noGrp="1"/>
          </p:cNvSpPr>
          <p:nvPr>
            <p:ph type="title"/>
          </p:nvPr>
        </p:nvSpPr>
        <p:spPr/>
        <p:txBody>
          <a:bodyPr/>
          <a:lstStyle/>
          <a:p>
            <a:r>
              <a:rPr lang="en-US" dirty="0"/>
              <a:t>Social validity</a:t>
            </a:r>
          </a:p>
        </p:txBody>
      </p:sp>
      <p:sp>
        <p:nvSpPr>
          <p:cNvPr id="3" name="Content Placeholder 2">
            <a:extLst>
              <a:ext uri="{FF2B5EF4-FFF2-40B4-BE49-F238E27FC236}">
                <a16:creationId xmlns:a16="http://schemas.microsoft.com/office/drawing/2014/main" id="{F0B9D92C-0A46-0546-86F5-7651FCE6C5BF}"/>
              </a:ext>
            </a:extLst>
          </p:cNvPr>
          <p:cNvSpPr>
            <a:spLocks noGrp="1"/>
          </p:cNvSpPr>
          <p:nvPr>
            <p:ph sz="quarter" idx="1"/>
          </p:nvPr>
        </p:nvSpPr>
        <p:spPr>
          <a:xfrm>
            <a:off x="483476" y="1600200"/>
            <a:ext cx="8282572" cy="4495800"/>
          </a:xfrm>
        </p:spPr>
        <p:txBody>
          <a:bodyPr/>
          <a:lstStyle/>
          <a:p>
            <a:pPr marL="0" indent="0">
              <a:buNone/>
            </a:pPr>
            <a:r>
              <a:rPr lang="en-US" dirty="0"/>
              <a:t>Need to consider how a strategy, technique, process etc. favored or adopted by one or more individuals may not be socially valid </a:t>
            </a:r>
            <a:r>
              <a:rPr lang="en-US"/>
              <a:t>for others who are </a:t>
            </a:r>
            <a:r>
              <a:rPr lang="en-US" dirty="0"/>
              <a:t>involved in addressing </a:t>
            </a:r>
            <a:r>
              <a:rPr lang="en-US"/>
              <a:t>student behavior concerns</a:t>
            </a:r>
            <a:endParaRPr lang="en-US" dirty="0"/>
          </a:p>
          <a:p>
            <a:r>
              <a:rPr lang="en-US" dirty="0"/>
              <a:t>FBAs: a data collection method</a:t>
            </a:r>
          </a:p>
          <a:p>
            <a:r>
              <a:rPr lang="en-US" dirty="0"/>
              <a:t>BIPs: an intervention to teach replacement behavior</a:t>
            </a:r>
          </a:p>
          <a:p>
            <a:r>
              <a:rPr lang="en-US" dirty="0"/>
              <a:t>Collaboration with team members</a:t>
            </a:r>
          </a:p>
          <a:p>
            <a:r>
              <a:rPr lang="en-US" dirty="0"/>
              <a:t>Collaboration with parents and families</a:t>
            </a:r>
          </a:p>
        </p:txBody>
      </p:sp>
    </p:spTree>
    <p:extLst>
      <p:ext uri="{BB962C8B-B14F-4D97-AF65-F5344CB8AC3E}">
        <p14:creationId xmlns:p14="http://schemas.microsoft.com/office/powerpoint/2010/main" val="422035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Self-reflection</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346841" y="1600200"/>
            <a:ext cx="8419207" cy="4495800"/>
          </a:xfrm>
        </p:spPr>
        <p:txBody>
          <a:bodyPr>
            <a:normAutofit/>
          </a:bodyPr>
          <a:lstStyle/>
          <a:p>
            <a:r>
              <a:rPr lang="en-US" sz="2800" dirty="0">
                <a:effectLst/>
              </a:rPr>
              <a:t>Do I understand the context of the community </a:t>
            </a:r>
            <a:r>
              <a:rPr lang="en-US" sz="2800" dirty="0"/>
              <a:t>as related to behavioral expectations including communication styles, preferred interactions etc.?</a:t>
            </a:r>
          </a:p>
          <a:p>
            <a:r>
              <a:rPr lang="en-US" sz="2800" dirty="0"/>
              <a:t>What is my school’s/program’s/district’s culture </a:t>
            </a:r>
            <a:br>
              <a:rPr lang="en-US" sz="2800" dirty="0"/>
            </a:br>
            <a:r>
              <a:rPr lang="en-US" sz="2800" dirty="0"/>
              <a:t>as related to behavioral expectations?</a:t>
            </a:r>
            <a:endParaRPr lang="en-US" sz="2800" dirty="0">
              <a:effectLst/>
            </a:endParaRPr>
          </a:p>
          <a:p>
            <a:r>
              <a:rPr lang="en-US" sz="2800" dirty="0">
                <a:effectLst/>
              </a:rPr>
              <a:t>Do I recognize the expertise</a:t>
            </a:r>
            <a:r>
              <a:rPr lang="en-US" sz="2800" b="1" dirty="0">
                <a:effectLst/>
              </a:rPr>
              <a:t> </a:t>
            </a:r>
            <a:r>
              <a:rPr lang="en-US" sz="2800" dirty="0">
                <a:effectLst/>
              </a:rPr>
              <a:t>of parents and families?</a:t>
            </a:r>
          </a:p>
          <a:p>
            <a:pPr lvl="1"/>
            <a:r>
              <a:rPr lang="en-US" sz="2500" dirty="0"/>
              <a:t>If yes, how?</a:t>
            </a:r>
          </a:p>
          <a:p>
            <a:pPr lvl="1"/>
            <a:r>
              <a:rPr lang="en-US" sz="2500" dirty="0">
                <a:effectLst/>
              </a:rPr>
              <a:t>If no, why not? </a:t>
            </a:r>
          </a:p>
        </p:txBody>
      </p:sp>
    </p:spTree>
    <p:extLst>
      <p:ext uri="{BB962C8B-B14F-4D97-AF65-F5344CB8AC3E}">
        <p14:creationId xmlns:p14="http://schemas.microsoft.com/office/powerpoint/2010/main" val="412912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1853B-AD1B-F17A-FD13-0D9273343A90}"/>
              </a:ext>
            </a:extLst>
          </p:cNvPr>
          <p:cNvSpPr>
            <a:spLocks noGrp="1"/>
          </p:cNvSpPr>
          <p:nvPr>
            <p:ph type="title"/>
          </p:nvPr>
        </p:nvSpPr>
        <p:spPr/>
        <p:txBody>
          <a:bodyPr/>
          <a:lstStyle/>
          <a:p>
            <a:r>
              <a:rPr lang="en-US" dirty="0"/>
              <a:t>Self-reflection continued</a:t>
            </a:r>
          </a:p>
        </p:txBody>
      </p:sp>
      <p:sp>
        <p:nvSpPr>
          <p:cNvPr id="3" name="Content Placeholder 2">
            <a:extLst>
              <a:ext uri="{FF2B5EF4-FFF2-40B4-BE49-F238E27FC236}">
                <a16:creationId xmlns:a16="http://schemas.microsoft.com/office/drawing/2014/main" id="{D95B905A-A0B7-43C8-C31D-CA95CE9DC413}"/>
              </a:ext>
            </a:extLst>
          </p:cNvPr>
          <p:cNvSpPr>
            <a:spLocks noGrp="1"/>
          </p:cNvSpPr>
          <p:nvPr>
            <p:ph sz="quarter" idx="1"/>
          </p:nvPr>
        </p:nvSpPr>
        <p:spPr>
          <a:xfrm>
            <a:off x="252248" y="1600200"/>
            <a:ext cx="8618483" cy="4495800"/>
          </a:xfrm>
        </p:spPr>
        <p:txBody>
          <a:bodyPr>
            <a:normAutofit/>
          </a:bodyPr>
          <a:lstStyle/>
          <a:p>
            <a:r>
              <a:rPr lang="en-US" sz="2800" dirty="0"/>
              <a:t>Do I demonstrate respect and understanding for views on behavior different from my own?</a:t>
            </a:r>
          </a:p>
          <a:p>
            <a:pPr lvl="1"/>
            <a:r>
              <a:rPr lang="en-US" sz="2500" dirty="0">
                <a:effectLst/>
              </a:rPr>
              <a:t>If yes, how do I demonstrate this?</a:t>
            </a:r>
          </a:p>
          <a:p>
            <a:pPr lvl="1"/>
            <a:r>
              <a:rPr lang="en-US" sz="2500" dirty="0"/>
              <a:t>If no, what are the first steps to take to demonstrate this?</a:t>
            </a:r>
            <a:r>
              <a:rPr lang="en-US" sz="2500" dirty="0">
                <a:effectLst/>
              </a:rPr>
              <a:t> </a:t>
            </a:r>
            <a:endParaRPr lang="en-US" dirty="0"/>
          </a:p>
          <a:p>
            <a:endParaRPr lang="en-US" dirty="0"/>
          </a:p>
        </p:txBody>
      </p:sp>
    </p:spTree>
    <p:extLst>
      <p:ext uri="{BB962C8B-B14F-4D97-AF65-F5344CB8AC3E}">
        <p14:creationId xmlns:p14="http://schemas.microsoft.com/office/powerpoint/2010/main" val="3381596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4D4E-721D-6854-D065-B8C28D7450E0}"/>
              </a:ext>
            </a:extLst>
          </p:cNvPr>
          <p:cNvSpPr>
            <a:spLocks noGrp="1"/>
          </p:cNvSpPr>
          <p:nvPr>
            <p:ph type="title"/>
          </p:nvPr>
        </p:nvSpPr>
        <p:spPr/>
        <p:txBody>
          <a:bodyPr/>
          <a:lstStyle/>
          <a:p>
            <a:endParaRPr lang="en-US"/>
          </a:p>
        </p:txBody>
      </p:sp>
      <p:pic>
        <p:nvPicPr>
          <p:cNvPr id="2050" name="Picture 2" descr="Q&amp;a icon #3 stock illustration. Illustration of decision - 230397480">
            <a:extLst>
              <a:ext uri="{FF2B5EF4-FFF2-40B4-BE49-F238E27FC236}">
                <a16:creationId xmlns:a16="http://schemas.microsoft.com/office/drawing/2014/main" id="{A29BE798-75B3-4A22-B748-E1AB47EB493A}"/>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4896" y="2123088"/>
            <a:ext cx="6097449" cy="302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91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Please complete the Exit survey</a:t>
            </a:r>
          </a:p>
        </p:txBody>
      </p:sp>
      <p:sp>
        <p:nvSpPr>
          <p:cNvPr id="3" name="TextBox 2">
            <a:extLst>
              <a:ext uri="{FF2B5EF4-FFF2-40B4-BE49-F238E27FC236}">
                <a16:creationId xmlns:a16="http://schemas.microsoft.com/office/drawing/2014/main" id="{A42C10B0-EE54-46BA-8058-D0322DA65D4A}"/>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pic>
        <p:nvPicPr>
          <p:cNvPr id="4" name="Picture 3" descr="Shape&#10;&#10;Description automatically generated">
            <a:extLst>
              <a:ext uri="{FF2B5EF4-FFF2-40B4-BE49-F238E27FC236}">
                <a16:creationId xmlns:a16="http://schemas.microsoft.com/office/drawing/2014/main" id="{2D97D847-82EE-5678-A0A2-7AA1F94F2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2699" y="1724479"/>
            <a:ext cx="6446783" cy="3958551"/>
          </a:xfrm>
          <a:prstGeom prst="rect">
            <a:avLst/>
          </a:prstGeom>
        </p:spPr>
      </p:pic>
    </p:spTree>
    <p:extLst>
      <p:ext uri="{BB962C8B-B14F-4D97-AF65-F5344CB8AC3E}">
        <p14:creationId xmlns:p14="http://schemas.microsoft.com/office/powerpoint/2010/main" val="137096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Agenda </a:t>
            </a:r>
          </a:p>
        </p:txBody>
      </p:sp>
      <p:sp>
        <p:nvSpPr>
          <p:cNvPr id="5" name="Content Placeholder 4"/>
          <p:cNvSpPr>
            <a:spLocks noGrp="1"/>
          </p:cNvSpPr>
          <p:nvPr>
            <p:ph sz="quarter" idx="1"/>
          </p:nvPr>
        </p:nvSpPr>
        <p:spPr>
          <a:xfrm>
            <a:off x="409903" y="1600200"/>
            <a:ext cx="8481849" cy="4495800"/>
          </a:xfrm>
        </p:spPr>
        <p:txBody>
          <a:bodyPr>
            <a:normAutofit fontScale="92500" lnSpcReduction="10000"/>
          </a:bodyPr>
          <a:lstStyle/>
          <a:p>
            <a:r>
              <a:rPr lang="en-US" dirty="0"/>
              <a:t>Welcome</a:t>
            </a:r>
          </a:p>
          <a:p>
            <a:r>
              <a:rPr lang="en-US" dirty="0"/>
              <a:t>Overview of BAT project</a:t>
            </a:r>
          </a:p>
          <a:p>
            <a:r>
              <a:rPr lang="en-US" dirty="0"/>
              <a:t>Implicit bias and Behavioral expectations</a:t>
            </a:r>
          </a:p>
          <a:p>
            <a:r>
              <a:rPr lang="en-US" dirty="0"/>
              <a:t>Family collaboration</a:t>
            </a:r>
          </a:p>
          <a:p>
            <a:r>
              <a:rPr lang="en-US" dirty="0"/>
              <a:t>Working with staff</a:t>
            </a:r>
          </a:p>
          <a:p>
            <a:r>
              <a:rPr lang="en-US" dirty="0"/>
              <a:t>Community context and expectations</a:t>
            </a:r>
          </a:p>
          <a:p>
            <a:r>
              <a:rPr lang="en-US" dirty="0"/>
              <a:t>Self-reflection</a:t>
            </a:r>
          </a:p>
          <a:p>
            <a:r>
              <a:rPr lang="en-US" dirty="0"/>
              <a:t>Q&amp;A (time permitting)</a:t>
            </a:r>
          </a:p>
          <a:p>
            <a:r>
              <a:rPr lang="en-US" dirty="0"/>
              <a:t>Exit survey </a:t>
            </a:r>
          </a:p>
        </p:txBody>
      </p:sp>
      <p:sp>
        <p:nvSpPr>
          <p:cNvPr id="6" name="TextBox 5">
            <a:extLst>
              <a:ext uri="{FF2B5EF4-FFF2-40B4-BE49-F238E27FC236}">
                <a16:creationId xmlns:a16="http://schemas.microsoft.com/office/drawing/2014/main" id="{D248D8CE-9DF3-4681-837A-6FDE518DB5D4}"/>
              </a:ext>
            </a:extLst>
          </p:cNvPr>
          <p:cNvSpPr txBox="1"/>
          <p:nvPr/>
        </p:nvSpPr>
        <p:spPr>
          <a:xfrm>
            <a:off x="2235200" y="6261556"/>
            <a:ext cx="6908800" cy="430887"/>
          </a:xfrm>
          <a:prstGeom prst="rect">
            <a:avLst/>
          </a:prstGeom>
          <a:noFill/>
        </p:spPr>
        <p:txBody>
          <a:bodyPr wrap="square" rtlCol="0">
            <a:spAutoFit/>
          </a:bodyPr>
          <a:lstStyle/>
          <a:p>
            <a:r>
              <a:rPr lang="en-US" sz="2200" dirty="0">
                <a:solidFill>
                  <a:srgbClr val="003E5A"/>
                </a:solidFill>
                <a:latin typeface="Trebuchet MS" panose="020B0603020202020204" pitchFamily="34" charset="0"/>
              </a:rPr>
              <a:t>Equity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Quality </a:t>
            </a:r>
            <a:r>
              <a:rPr lang="en-US" dirty="0">
                <a:solidFill>
                  <a:srgbClr val="003E5A"/>
                </a:solidFill>
                <a:latin typeface="Trebuchet MS" panose="020B0603020202020204" pitchFamily="34" charset="0"/>
              </a:rPr>
              <a:t>● </a:t>
            </a:r>
            <a:r>
              <a:rPr lang="en-US" sz="2200" dirty="0">
                <a:solidFill>
                  <a:srgbClr val="003E5A"/>
                </a:solidFill>
                <a:latin typeface="Trebuchet MS" panose="020B0603020202020204" pitchFamily="34" charset="0"/>
              </a:rPr>
              <a:t>Collaboration </a:t>
            </a:r>
            <a:r>
              <a:rPr lang="en-US" dirty="0">
                <a:solidFill>
                  <a:srgbClr val="003E5A"/>
                </a:solidFill>
                <a:latin typeface="Trebuchet MS" panose="020B0603020202020204" pitchFamily="34" charset="0"/>
              </a:rPr>
              <a:t>●</a:t>
            </a:r>
            <a:r>
              <a:rPr lang="en-US" sz="2200" dirty="0">
                <a:solidFill>
                  <a:srgbClr val="003E5A"/>
                </a:solidFill>
                <a:latin typeface="Trebuchet MS" panose="020B0603020202020204" pitchFamily="34" charset="0"/>
              </a:rPr>
              <a:t> Community</a:t>
            </a:r>
          </a:p>
        </p:txBody>
      </p:sp>
    </p:spTree>
    <p:extLst>
      <p:ext uri="{BB962C8B-B14F-4D97-AF65-F5344CB8AC3E}">
        <p14:creationId xmlns:p14="http://schemas.microsoft.com/office/powerpoint/2010/main" val="350953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DF6EE-BD51-FBCC-69BB-9093562879A9}"/>
              </a:ext>
            </a:extLst>
          </p:cNvPr>
          <p:cNvSpPr>
            <a:spLocks noGrp="1"/>
          </p:cNvSpPr>
          <p:nvPr>
            <p:ph type="title"/>
          </p:nvPr>
        </p:nvSpPr>
        <p:spPr/>
        <p:txBody>
          <a:bodyPr>
            <a:normAutofit fontScale="90000"/>
          </a:bodyPr>
          <a:lstStyle/>
          <a:p>
            <a:r>
              <a:rPr lang="en-US" dirty="0"/>
              <a:t>Behavior Assessment Training </a:t>
            </a:r>
            <a:br>
              <a:rPr lang="en-US" dirty="0"/>
            </a:br>
            <a:r>
              <a:rPr lang="en-US" dirty="0"/>
              <a:t>(BAT) project</a:t>
            </a:r>
          </a:p>
        </p:txBody>
      </p:sp>
      <p:sp>
        <p:nvSpPr>
          <p:cNvPr id="3" name="Content Placeholder 2">
            <a:extLst>
              <a:ext uri="{FF2B5EF4-FFF2-40B4-BE49-F238E27FC236}">
                <a16:creationId xmlns:a16="http://schemas.microsoft.com/office/drawing/2014/main" id="{E022C243-7F83-5463-B886-E2B09E247CD4}"/>
              </a:ext>
            </a:extLst>
          </p:cNvPr>
          <p:cNvSpPr>
            <a:spLocks noGrp="1"/>
          </p:cNvSpPr>
          <p:nvPr>
            <p:ph sz="quarter" idx="1"/>
          </p:nvPr>
        </p:nvSpPr>
        <p:spPr/>
        <p:txBody>
          <a:bodyPr>
            <a:noAutofit/>
          </a:bodyPr>
          <a:lstStyle/>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Special Education Behavior Assessment Training Project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will provide comprehensive, professional learning for special education personnel on culturally responsive Functional Behavior Assessment (FBA) practices and Behavior Intervention Plans (BIPs) for students across all grade levels identified as having a disability in one or more of the 13 categories specified in IDEA…Additionally, the successful Offeror will coordinate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with ISBE on mandate 105 ILCS5/14-8.05, which requires ISBE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and implement State-level guidelines on culturally responsive, evidence-based behavior interventions for students across all grade levels identified as having a disability in one </a:t>
            </a:r>
            <a:br>
              <a:rPr lang="en-US" sz="2400" dirty="0">
                <a:effectLst/>
                <a:latin typeface="Calibri" panose="020F0502020204030204" pitchFamily="34" charset="0"/>
                <a:ea typeface="Calibri" panose="020F0502020204030204" pitchFamily="34" charset="0"/>
                <a:cs typeface="Times New Roman" panose="02020603050405020304" pitchFamily="18" charset="0"/>
              </a:rPr>
            </a:br>
            <a:r>
              <a:rPr lang="en-US" sz="2400" dirty="0">
                <a:effectLst/>
                <a:latin typeface="Calibri" panose="020F0502020204030204" pitchFamily="34" charset="0"/>
                <a:ea typeface="Calibri" panose="020F0502020204030204" pitchFamily="34" charset="0"/>
                <a:cs typeface="Times New Roman" panose="02020603050405020304" pitchFamily="18" charset="0"/>
              </a:rPr>
              <a:t>or more of the 13 disability categories specified in IDEA. </a:t>
            </a:r>
            <a:endParaRPr lang="en-US" sz="2400" dirty="0"/>
          </a:p>
        </p:txBody>
      </p:sp>
      <p:pic>
        <p:nvPicPr>
          <p:cNvPr id="4" name="Picture 3" descr="Shape&#10;&#10;Description automatically generated">
            <a:extLst>
              <a:ext uri="{FF2B5EF4-FFF2-40B4-BE49-F238E27FC236}">
                <a16:creationId xmlns:a16="http://schemas.microsoft.com/office/drawing/2014/main" id="{43D501B8-C2BE-82F9-3527-FBD54134A8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2473" y="96783"/>
            <a:ext cx="1282761" cy="1122417"/>
          </a:xfrm>
          <a:prstGeom prst="rect">
            <a:avLst/>
          </a:prstGeom>
        </p:spPr>
      </p:pic>
    </p:spTree>
    <p:extLst>
      <p:ext uri="{BB962C8B-B14F-4D97-AF65-F5344CB8AC3E}">
        <p14:creationId xmlns:p14="http://schemas.microsoft.com/office/powerpoint/2010/main" val="4122123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E3BD2-7A1F-7B4A-0248-81341EA2773E}"/>
              </a:ext>
            </a:extLst>
          </p:cNvPr>
          <p:cNvSpPr>
            <a:spLocks noGrp="1"/>
          </p:cNvSpPr>
          <p:nvPr>
            <p:ph type="title"/>
          </p:nvPr>
        </p:nvSpPr>
        <p:spPr/>
        <p:txBody>
          <a:bodyPr/>
          <a:lstStyle/>
          <a:p>
            <a:r>
              <a:rPr lang="en-US" dirty="0"/>
              <a:t>Reviewing Implicit bias</a:t>
            </a:r>
          </a:p>
        </p:txBody>
      </p:sp>
      <p:sp>
        <p:nvSpPr>
          <p:cNvPr id="3" name="Content Placeholder 2">
            <a:extLst>
              <a:ext uri="{FF2B5EF4-FFF2-40B4-BE49-F238E27FC236}">
                <a16:creationId xmlns:a16="http://schemas.microsoft.com/office/drawing/2014/main" id="{5AC7E91B-E99E-B7DE-94FD-E3AE40C79A55}"/>
              </a:ext>
            </a:extLst>
          </p:cNvPr>
          <p:cNvSpPr>
            <a:spLocks noGrp="1"/>
          </p:cNvSpPr>
          <p:nvPr>
            <p:ph sz="quarter" idx="1"/>
          </p:nvPr>
        </p:nvSpPr>
        <p:spPr>
          <a:xfrm>
            <a:off x="210207" y="1600200"/>
            <a:ext cx="8555841" cy="4495800"/>
          </a:xfrm>
        </p:spPr>
        <p:txBody>
          <a:bodyPr/>
          <a:lstStyle/>
          <a:p>
            <a:r>
              <a:rPr lang="en-US" dirty="0"/>
              <a:t>Examine student behavior through </a:t>
            </a:r>
            <a:br>
              <a:rPr lang="en-US" dirty="0"/>
            </a:br>
            <a:r>
              <a:rPr lang="en-US" dirty="0"/>
              <a:t>a personal, contextual, and </a:t>
            </a:r>
            <a:br>
              <a:rPr lang="en-US" dirty="0"/>
            </a:br>
            <a:r>
              <a:rPr lang="en-US" dirty="0"/>
              <a:t>professional lens </a:t>
            </a:r>
          </a:p>
          <a:p>
            <a:r>
              <a:rPr lang="en-US" dirty="0"/>
              <a:t>Awareness of personal lens </a:t>
            </a:r>
            <a:br>
              <a:rPr lang="en-US" dirty="0"/>
            </a:br>
            <a:r>
              <a:rPr lang="en-US" dirty="0"/>
              <a:t>as a process; much is long-</a:t>
            </a:r>
            <a:br>
              <a:rPr lang="en-US" dirty="0"/>
            </a:br>
            <a:r>
              <a:rPr lang="en-US" dirty="0"/>
              <a:t>standing and not examined</a:t>
            </a:r>
          </a:p>
          <a:p>
            <a:r>
              <a:rPr lang="en-US" dirty="0"/>
              <a:t>Explore potential for mismatch </a:t>
            </a:r>
            <a:br>
              <a:rPr lang="en-US" dirty="0"/>
            </a:br>
            <a:r>
              <a:rPr lang="en-US" dirty="0"/>
              <a:t>in what we bring and what </a:t>
            </a:r>
            <a:br>
              <a:rPr lang="en-US" dirty="0"/>
            </a:br>
            <a:r>
              <a:rPr lang="en-US" dirty="0"/>
              <a:t>our students bring to the classroom</a:t>
            </a:r>
          </a:p>
        </p:txBody>
      </p:sp>
      <p:pic>
        <p:nvPicPr>
          <p:cNvPr id="4" name="Picture 3" descr="A picture containing text&#10;&#10;Description automatically generated">
            <a:extLst>
              <a:ext uri="{FF2B5EF4-FFF2-40B4-BE49-F238E27FC236}">
                <a16:creationId xmlns:a16="http://schemas.microsoft.com/office/drawing/2014/main" id="{27E2DA1C-640C-EAC2-2251-39505F1AE8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44407" y="1726324"/>
            <a:ext cx="3089386" cy="3200400"/>
          </a:xfrm>
          <a:prstGeom prst="rect">
            <a:avLst/>
          </a:prstGeom>
          <a:noFill/>
          <a:ln>
            <a:noFill/>
          </a:ln>
        </p:spPr>
      </p:pic>
    </p:spTree>
    <p:extLst>
      <p:ext uri="{BB962C8B-B14F-4D97-AF65-F5344CB8AC3E}">
        <p14:creationId xmlns:p14="http://schemas.microsoft.com/office/powerpoint/2010/main" val="2192499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FD6F-A22F-3F5A-2F79-44379732884E}"/>
              </a:ext>
            </a:extLst>
          </p:cNvPr>
          <p:cNvSpPr>
            <a:spLocks noGrp="1"/>
          </p:cNvSpPr>
          <p:nvPr>
            <p:ph type="title"/>
          </p:nvPr>
        </p:nvSpPr>
        <p:spPr/>
        <p:txBody>
          <a:bodyPr/>
          <a:lstStyle/>
          <a:p>
            <a:r>
              <a:rPr lang="en-US" dirty="0"/>
              <a:t>Articulating types of Implicit bias</a:t>
            </a:r>
          </a:p>
        </p:txBody>
      </p:sp>
      <p:sp>
        <p:nvSpPr>
          <p:cNvPr id="3" name="Content Placeholder 2">
            <a:extLst>
              <a:ext uri="{FF2B5EF4-FFF2-40B4-BE49-F238E27FC236}">
                <a16:creationId xmlns:a16="http://schemas.microsoft.com/office/drawing/2014/main" id="{8E0BD273-1C92-EBFC-5419-415E7F9D2732}"/>
              </a:ext>
            </a:extLst>
          </p:cNvPr>
          <p:cNvSpPr>
            <a:spLocks noGrp="1"/>
          </p:cNvSpPr>
          <p:nvPr>
            <p:ph sz="quarter" idx="1"/>
          </p:nvPr>
        </p:nvSpPr>
        <p:spPr>
          <a:xfrm>
            <a:off x="231227" y="1600200"/>
            <a:ext cx="8765627" cy="4495800"/>
          </a:xfrm>
        </p:spPr>
        <p:txBody>
          <a:bodyPr>
            <a:noAutofit/>
          </a:bodyPr>
          <a:lstStyle/>
          <a:p>
            <a:pPr algn="l" fontAlgn="base"/>
            <a:r>
              <a:rPr lang="en-US" sz="2400" b="1" i="0" dirty="0">
                <a:effectLst/>
              </a:rPr>
              <a:t>Racial bias</a:t>
            </a:r>
            <a:r>
              <a:rPr lang="en-US" sz="2400" i="0" dirty="0">
                <a:effectLst/>
              </a:rPr>
              <a:t>: Preference for one racial group over another</a:t>
            </a:r>
          </a:p>
          <a:p>
            <a:pPr algn="l" fontAlgn="base"/>
            <a:r>
              <a:rPr lang="en-US" sz="2400" b="1" i="0" dirty="0">
                <a:effectLst/>
              </a:rPr>
              <a:t>Gender bias</a:t>
            </a:r>
            <a:r>
              <a:rPr lang="en-US" sz="2400" i="0" dirty="0">
                <a:effectLst/>
              </a:rPr>
              <a:t>: Preferential treatment toward one gender </a:t>
            </a:r>
            <a:br>
              <a:rPr lang="en-US" sz="2400" i="0" dirty="0">
                <a:effectLst/>
              </a:rPr>
            </a:br>
            <a:r>
              <a:rPr lang="en-US" sz="2400" i="0" dirty="0">
                <a:effectLst/>
              </a:rPr>
              <a:t>over another</a:t>
            </a:r>
          </a:p>
          <a:p>
            <a:pPr algn="l" fontAlgn="base"/>
            <a:r>
              <a:rPr lang="en-US" sz="2400" b="1" i="0" dirty="0">
                <a:effectLst/>
              </a:rPr>
              <a:t>Affinity bias</a:t>
            </a:r>
            <a:r>
              <a:rPr lang="en-US" sz="2400" i="0" dirty="0">
                <a:effectLst/>
              </a:rPr>
              <a:t>: Treating people better because they are similar  (likes, dislikes, religion, education, etc.)</a:t>
            </a:r>
          </a:p>
          <a:p>
            <a:pPr algn="l" fontAlgn="base"/>
            <a:r>
              <a:rPr lang="en-US" sz="2400" b="1" i="0" dirty="0">
                <a:effectLst/>
              </a:rPr>
              <a:t>Name bias</a:t>
            </a:r>
            <a:r>
              <a:rPr lang="en-US" sz="2400" i="0" dirty="0">
                <a:effectLst/>
              </a:rPr>
              <a:t>: Making judgments about people based on their name</a:t>
            </a:r>
          </a:p>
          <a:p>
            <a:pPr algn="l" fontAlgn="base"/>
            <a:r>
              <a:rPr lang="en-US" sz="2400" b="1" i="0" dirty="0">
                <a:effectLst/>
              </a:rPr>
              <a:t>Perception bias</a:t>
            </a:r>
            <a:r>
              <a:rPr lang="en-US" sz="2400" i="0" dirty="0">
                <a:effectLst/>
              </a:rPr>
              <a:t>: Making judgments about people based on stereotypes or assumptions</a:t>
            </a:r>
          </a:p>
        </p:txBody>
      </p:sp>
    </p:spTree>
    <p:extLst>
      <p:ext uri="{BB962C8B-B14F-4D97-AF65-F5344CB8AC3E}">
        <p14:creationId xmlns:p14="http://schemas.microsoft.com/office/powerpoint/2010/main" val="1600215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7D4E-E39A-66D9-449A-AFBC11365A4A}"/>
              </a:ext>
            </a:extLst>
          </p:cNvPr>
          <p:cNvSpPr>
            <a:spLocks noGrp="1"/>
          </p:cNvSpPr>
          <p:nvPr>
            <p:ph type="title"/>
          </p:nvPr>
        </p:nvSpPr>
        <p:spPr/>
        <p:txBody>
          <a:bodyPr/>
          <a:lstStyle/>
          <a:p>
            <a:r>
              <a:rPr lang="en-US" dirty="0"/>
              <a:t>Behavioral expectations</a:t>
            </a:r>
          </a:p>
        </p:txBody>
      </p:sp>
      <p:sp>
        <p:nvSpPr>
          <p:cNvPr id="3" name="Content Placeholder 2">
            <a:extLst>
              <a:ext uri="{FF2B5EF4-FFF2-40B4-BE49-F238E27FC236}">
                <a16:creationId xmlns:a16="http://schemas.microsoft.com/office/drawing/2014/main" id="{E283B964-1AB2-57C0-E72D-20EE63CF38DF}"/>
              </a:ext>
            </a:extLst>
          </p:cNvPr>
          <p:cNvSpPr>
            <a:spLocks noGrp="1"/>
          </p:cNvSpPr>
          <p:nvPr>
            <p:ph sz="quarter" idx="1"/>
          </p:nvPr>
        </p:nvSpPr>
        <p:spPr>
          <a:xfrm>
            <a:off x="493986" y="1600200"/>
            <a:ext cx="8153400" cy="4495800"/>
          </a:xfrm>
        </p:spPr>
        <p:txBody>
          <a:bodyPr>
            <a:normAutofit lnSpcReduction="10000"/>
          </a:bodyPr>
          <a:lstStyle/>
          <a:p>
            <a:r>
              <a:rPr lang="en-US" sz="3200" b="1" dirty="0"/>
              <a:t>Behavioral expectations are broad goals and/or general ways to guide behavior.</a:t>
            </a:r>
          </a:p>
          <a:p>
            <a:pPr lvl="1"/>
            <a:r>
              <a:rPr lang="en-US" sz="2900" dirty="0"/>
              <a:t>Guide how parents and family members would like children to act. Also includes community context, and, potentially, local and regional practices etc.</a:t>
            </a:r>
          </a:p>
          <a:p>
            <a:pPr lvl="1"/>
            <a:r>
              <a:rPr lang="en-US" sz="2900" dirty="0"/>
              <a:t>Guide how teachers would like students to act; </a:t>
            </a:r>
            <a:br>
              <a:rPr lang="en-US" sz="2900" dirty="0"/>
            </a:br>
            <a:r>
              <a:rPr lang="en-US" sz="2900" dirty="0"/>
              <a:t>often presented as guidelines for behavior for </a:t>
            </a:r>
            <a:br>
              <a:rPr lang="en-US" sz="2900" dirty="0"/>
            </a:br>
            <a:r>
              <a:rPr lang="en-US" sz="2900" dirty="0"/>
              <a:t>all students across all settings (e.g., Student Code of Conduct). </a:t>
            </a:r>
          </a:p>
        </p:txBody>
      </p:sp>
    </p:spTree>
    <p:extLst>
      <p:ext uri="{BB962C8B-B14F-4D97-AF65-F5344CB8AC3E}">
        <p14:creationId xmlns:p14="http://schemas.microsoft.com/office/powerpoint/2010/main" val="1252212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77D4E-E39A-66D9-449A-AFBC11365A4A}"/>
              </a:ext>
            </a:extLst>
          </p:cNvPr>
          <p:cNvSpPr>
            <a:spLocks noGrp="1"/>
          </p:cNvSpPr>
          <p:nvPr>
            <p:ph type="title"/>
          </p:nvPr>
        </p:nvSpPr>
        <p:spPr/>
        <p:txBody>
          <a:bodyPr/>
          <a:lstStyle/>
          <a:p>
            <a:r>
              <a:rPr lang="en-US" dirty="0"/>
              <a:t>Behavioral expectations continued</a:t>
            </a:r>
          </a:p>
        </p:txBody>
      </p:sp>
      <p:sp>
        <p:nvSpPr>
          <p:cNvPr id="3" name="Content Placeholder 2">
            <a:extLst>
              <a:ext uri="{FF2B5EF4-FFF2-40B4-BE49-F238E27FC236}">
                <a16:creationId xmlns:a16="http://schemas.microsoft.com/office/drawing/2014/main" id="{E283B964-1AB2-57C0-E72D-20EE63CF38DF}"/>
              </a:ext>
            </a:extLst>
          </p:cNvPr>
          <p:cNvSpPr>
            <a:spLocks noGrp="1"/>
          </p:cNvSpPr>
          <p:nvPr>
            <p:ph sz="quarter" idx="1"/>
          </p:nvPr>
        </p:nvSpPr>
        <p:spPr>
          <a:xfrm>
            <a:off x="493986" y="1600200"/>
            <a:ext cx="8153400" cy="4495800"/>
          </a:xfrm>
        </p:spPr>
        <p:txBody>
          <a:bodyPr>
            <a:normAutofit/>
          </a:bodyPr>
          <a:lstStyle/>
          <a:p>
            <a:r>
              <a:rPr lang="en-US" sz="3200" b="1" dirty="0"/>
              <a:t>Behavioral expectations are broad goals and/or general ways to guide behavior.</a:t>
            </a:r>
          </a:p>
          <a:p>
            <a:pPr lvl="1"/>
            <a:r>
              <a:rPr lang="en-US" sz="2900" dirty="0"/>
              <a:t>Apply to the adults in school settings including teachers, administrators, related service providers; may not be explicit but expected. </a:t>
            </a:r>
          </a:p>
          <a:p>
            <a:pPr lvl="1"/>
            <a:r>
              <a:rPr lang="en-US" sz="2900" dirty="0"/>
              <a:t>May be a mismatch between community-based expectations mirrored in the school setting and background of staff member or vice versa</a:t>
            </a:r>
            <a:endParaRPr lang="en-US" dirty="0"/>
          </a:p>
        </p:txBody>
      </p:sp>
    </p:spTree>
    <p:extLst>
      <p:ext uri="{BB962C8B-B14F-4D97-AF65-F5344CB8AC3E}">
        <p14:creationId xmlns:p14="http://schemas.microsoft.com/office/powerpoint/2010/main" val="361047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BDA56-A67C-5BDE-1F20-CC5F6388BF2B}"/>
              </a:ext>
            </a:extLst>
          </p:cNvPr>
          <p:cNvSpPr>
            <a:spLocks noGrp="1"/>
          </p:cNvSpPr>
          <p:nvPr>
            <p:ph type="title"/>
          </p:nvPr>
        </p:nvSpPr>
        <p:spPr/>
        <p:txBody>
          <a:bodyPr/>
          <a:lstStyle/>
          <a:p>
            <a:r>
              <a:rPr lang="en-US" dirty="0"/>
              <a:t>Assumptions impact students</a:t>
            </a:r>
          </a:p>
        </p:txBody>
      </p:sp>
      <p:sp>
        <p:nvSpPr>
          <p:cNvPr id="3" name="Content Placeholder 2">
            <a:extLst>
              <a:ext uri="{FF2B5EF4-FFF2-40B4-BE49-F238E27FC236}">
                <a16:creationId xmlns:a16="http://schemas.microsoft.com/office/drawing/2014/main" id="{8646E80C-B804-388C-CCF1-C0290E9A6467}"/>
              </a:ext>
            </a:extLst>
          </p:cNvPr>
          <p:cNvSpPr>
            <a:spLocks noGrp="1"/>
          </p:cNvSpPr>
          <p:nvPr>
            <p:ph sz="quarter" idx="1"/>
          </p:nvPr>
        </p:nvSpPr>
        <p:spPr>
          <a:xfrm>
            <a:off x="336331" y="1600200"/>
            <a:ext cx="8544910" cy="4495800"/>
          </a:xfrm>
        </p:spPr>
        <p:txBody>
          <a:bodyPr>
            <a:normAutofit fontScale="92500"/>
          </a:bodyPr>
          <a:lstStyle/>
          <a:p>
            <a:pPr marL="0" indent="0">
              <a:buNone/>
            </a:pPr>
            <a:r>
              <a:rPr lang="en-US" sz="2400" dirty="0">
                <a:solidFill>
                  <a:srgbClr val="333333"/>
                </a:solidFill>
                <a:effectLst/>
                <a:latin typeface="+mj-lt"/>
                <a:ea typeface="Calibri" panose="020F0502020204030204" pitchFamily="34" charset="0"/>
                <a:cs typeface="Times New Roman" panose="02020603050405020304" pitchFamily="18" charset="0"/>
              </a:rPr>
              <a:t>School professionals may hold assumptions about students’ learning </a:t>
            </a:r>
            <a:br>
              <a:rPr lang="en-US" sz="2400" dirty="0">
                <a:solidFill>
                  <a:srgbClr val="333333"/>
                </a:solidFill>
                <a:effectLst/>
                <a:latin typeface="+mj-lt"/>
                <a:ea typeface="Calibri" panose="020F0502020204030204" pitchFamily="34" charset="0"/>
                <a:cs typeface="Times New Roman" panose="02020603050405020304" pitchFamily="18" charset="0"/>
              </a:rPr>
            </a:br>
            <a:r>
              <a:rPr lang="en-US" sz="2400" dirty="0">
                <a:solidFill>
                  <a:srgbClr val="333333"/>
                </a:solidFill>
                <a:effectLst/>
                <a:latin typeface="+mj-lt"/>
                <a:ea typeface="Calibri" panose="020F0502020204030204" pitchFamily="34" charset="0"/>
                <a:cs typeface="Times New Roman" panose="02020603050405020304" pitchFamily="18" charset="0"/>
              </a:rPr>
              <a:t>and behaviors and their capability for academic success which are tied to students’ identities and/or backgrounds, and can impede student growth </a:t>
            </a:r>
            <a:br>
              <a:rPr lang="en-US" sz="1300" dirty="0">
                <a:solidFill>
                  <a:srgbClr val="333333"/>
                </a:solidFill>
                <a:effectLst/>
                <a:latin typeface="+mj-lt"/>
                <a:ea typeface="Calibri" panose="020F0502020204030204" pitchFamily="34" charset="0"/>
                <a:cs typeface="Times New Roman" panose="02020603050405020304" pitchFamily="18" charset="0"/>
              </a:rPr>
            </a:br>
            <a:endParaRPr lang="en-US" sz="1300" dirty="0">
              <a:effectLst/>
              <a:latin typeface="+mj-lt"/>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 </a:t>
            </a:r>
            <a:r>
              <a:rPr lang="en-US" sz="2000" dirty="0">
                <a:solidFill>
                  <a:srgbClr val="333333"/>
                </a:solidFill>
                <a:effectLst/>
                <a:latin typeface="inherit"/>
                <a:ea typeface="Calibri" panose="020F0502020204030204" pitchFamily="34" charset="0"/>
                <a:cs typeface="Times New Roman" panose="02020603050405020304" pitchFamily="18" charset="0"/>
              </a:rPr>
              <a:t>that certain students know to seek help when they are struggling, although students at higher risk for struggling academically are often less likely to seek help and support.</a:t>
            </a:r>
            <a:br>
              <a:rPr lang="en-US" sz="2000" dirty="0">
                <a:solidFill>
                  <a:srgbClr val="333333"/>
                </a:solidFill>
                <a:effectLst/>
                <a:latin typeface="inherit"/>
                <a:ea typeface="Calibri" panose="020F0502020204030204" pitchFamily="34" charset="0"/>
                <a:cs typeface="Times New Roman" panose="02020603050405020304" pitchFamily="18" charset="0"/>
              </a:rPr>
            </a:br>
            <a:r>
              <a:rPr lang="en-US" sz="1000" dirty="0">
                <a:solidFill>
                  <a:srgbClr val="333333"/>
                </a:solidFill>
                <a:effectLst/>
                <a:latin typeface="inherit"/>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a:t>
            </a:r>
            <a:r>
              <a:rPr lang="en-US" sz="2000" dirty="0">
                <a:solidFill>
                  <a:srgbClr val="333333"/>
                </a:solidFill>
                <a:effectLst/>
                <a:latin typeface="inherit"/>
                <a:ea typeface="Calibri" panose="020F0502020204030204" pitchFamily="34" charset="0"/>
                <a:cs typeface="Times New Roman" panose="02020603050405020304" pitchFamily="18" charset="0"/>
              </a:rPr>
              <a:t> that students from certain backgrounds or social groups have differing intellectual abilities and/or ambitions. For example, an instructor might assume that a student from a certain background will be satisfied with a lower level of achievement in one or more core subjects.</a:t>
            </a:r>
            <a:br>
              <a:rPr lang="en-US" sz="1200" dirty="0">
                <a:solidFill>
                  <a:srgbClr val="333333"/>
                </a:solidFill>
                <a:effectLst/>
                <a:latin typeface="inherit"/>
                <a:ea typeface="Calibri" panose="020F0502020204030204" pitchFamily="34" charset="0"/>
                <a:cs typeface="Times New Roman" panose="02020603050405020304" pitchFamily="18" charset="0"/>
              </a:rPr>
            </a:b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ts val="1680"/>
              </a:lnSpc>
              <a:spcBef>
                <a:spcPts val="0"/>
              </a:spcBef>
              <a:spcAft>
                <a:spcPts val="0"/>
              </a:spcAft>
              <a:buSzPts val="1000"/>
              <a:buFont typeface="Symbol" pitchFamily="2" charset="2"/>
              <a:buChar char=""/>
              <a:tabLst>
                <a:tab pos="457200" algn="l"/>
              </a:tabLst>
            </a:pPr>
            <a:r>
              <a:rPr lang="en-US" sz="2000" dirty="0">
                <a:solidFill>
                  <a:srgbClr val="333333"/>
                </a:solidFill>
                <a:effectLst/>
                <a:latin typeface="inherit"/>
                <a:ea typeface="Calibri" panose="020F0502020204030204" pitchFamily="34" charset="0"/>
                <a:cs typeface="Times New Roman" panose="02020603050405020304" pitchFamily="18" charset="0"/>
              </a:rPr>
              <a:t>Instructors may </a:t>
            </a:r>
            <a:r>
              <a:rPr lang="en-US" sz="2000" dirty="0">
                <a:solidFill>
                  <a:srgbClr val="FF0000"/>
                </a:solidFill>
                <a:effectLst/>
                <a:latin typeface="inherit"/>
                <a:ea typeface="Calibri" panose="020F0502020204030204" pitchFamily="34" charset="0"/>
                <a:cs typeface="Times New Roman" panose="02020603050405020304" pitchFamily="18" charset="0"/>
              </a:rPr>
              <a:t>assume</a:t>
            </a:r>
            <a:r>
              <a:rPr lang="en-US" sz="2000" dirty="0">
                <a:solidFill>
                  <a:srgbClr val="333333"/>
                </a:solidFill>
                <a:effectLst/>
                <a:latin typeface="inherit"/>
                <a:ea typeface="Calibri" panose="020F0502020204030204" pitchFamily="34" charset="0"/>
                <a:cs typeface="Times New Roman" panose="02020603050405020304" pitchFamily="18" charset="0"/>
              </a:rPr>
              <a:t> that students will best relate to the historical, contemporary, or fictional character who resembles them demographically.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dirty="0" err="1">
                <a:solidFill>
                  <a:srgbClr val="333333"/>
                </a:solidFill>
                <a:effectLst/>
                <a:latin typeface="+mj-lt"/>
                <a:ea typeface="Times New Roman" panose="02020603050405020304" pitchFamily="18" charset="0"/>
              </a:rPr>
              <a:t>Staats</a:t>
            </a:r>
            <a:r>
              <a:rPr lang="en-US" sz="2000" dirty="0">
                <a:solidFill>
                  <a:srgbClr val="333333"/>
                </a:solidFill>
                <a:effectLst/>
                <a:latin typeface="+mj-lt"/>
                <a:ea typeface="Times New Roman" panose="02020603050405020304" pitchFamily="18" charset="0"/>
              </a:rPr>
              <a:t> C et al. (2017). </a:t>
            </a:r>
            <a:r>
              <a:rPr lang="en-US" sz="2000" i="1" dirty="0">
                <a:solidFill>
                  <a:srgbClr val="333333"/>
                </a:solidFill>
                <a:effectLst/>
                <a:latin typeface="+mj-lt"/>
                <a:ea typeface="Times New Roman" panose="02020603050405020304" pitchFamily="18" charset="0"/>
              </a:rPr>
              <a:t>State of the Science: Implicit Bias Review 2017</a:t>
            </a:r>
            <a:r>
              <a:rPr lang="en-US" sz="2000" dirty="0">
                <a:solidFill>
                  <a:srgbClr val="333333"/>
                </a:solidFill>
                <a:effectLst/>
                <a:latin typeface="+mj-lt"/>
                <a:ea typeface="Times New Roman" panose="02020603050405020304" pitchFamily="18" charset="0"/>
              </a:rPr>
              <a:t>. Kirwan Institute 	for the Study of Race and Ethnicity.</a:t>
            </a:r>
            <a:endParaRPr lang="en-US" sz="2000" dirty="0">
              <a:latin typeface="+mj-lt"/>
            </a:endParaRPr>
          </a:p>
          <a:p>
            <a:pPr marL="0" indent="0">
              <a:buNone/>
            </a:pPr>
            <a:endParaRPr lang="en-US" dirty="0"/>
          </a:p>
          <a:p>
            <a:endParaRPr lang="en-US" dirty="0"/>
          </a:p>
        </p:txBody>
      </p:sp>
    </p:spTree>
    <p:extLst>
      <p:ext uri="{BB962C8B-B14F-4D97-AF65-F5344CB8AC3E}">
        <p14:creationId xmlns:p14="http://schemas.microsoft.com/office/powerpoint/2010/main" val="42904065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ysClr val="windowText" lastClr="000000"/>
      </a:dk1>
      <a:lt1>
        <a:sysClr val="window" lastClr="FFFFFF"/>
      </a:lt1>
      <a:dk2>
        <a:srgbClr val="335B74"/>
      </a:dk2>
      <a:lt2>
        <a:srgbClr val="FFFFFF"/>
      </a:lt2>
      <a:accent1>
        <a:srgbClr val="00A3E0"/>
      </a:accent1>
      <a:accent2>
        <a:srgbClr val="003E5A"/>
      </a:accent2>
      <a:accent3>
        <a:srgbClr val="B7DB57"/>
      </a:accent3>
      <a:accent4>
        <a:srgbClr val="41541B"/>
      </a:accent4>
      <a:accent5>
        <a:srgbClr val="A72B2B"/>
      </a:accent5>
      <a:accent6>
        <a:srgbClr val="62A39F"/>
      </a:accent6>
      <a:hlink>
        <a:srgbClr val="006185"/>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C679D15685047ACC5530CDD3D8E7B" ma:contentTypeVersion="12" ma:contentTypeDescription="Create a new document." ma:contentTypeScope="" ma:versionID="5de1c01a5b3451fc53fe6b33910d3c9e">
  <xsd:schema xmlns:xsd="http://www.w3.org/2001/XMLSchema" xmlns:xs="http://www.w3.org/2001/XMLSchema" xmlns:p="http://schemas.microsoft.com/office/2006/metadata/properties" xmlns:ns1="http://schemas.microsoft.com/sharepoint/v3" xmlns:ns2="32161f05-83f6-4fea-b805-ba1f5854d304" xmlns:ns3="895eb294-936d-416b-ad7b-6ca7cfc60130" targetNamespace="http://schemas.microsoft.com/office/2006/metadata/properties" ma:root="true" ma:fieldsID="520be8dc76d7d3f7772deac7ac3d8fcb" ns1:_="" ns2:_="" ns3:_="">
    <xsd:import namespace="http://schemas.microsoft.com/sharepoint/v3"/>
    <xsd:import namespace="32161f05-83f6-4fea-b805-ba1f5854d304"/>
    <xsd:import namespace="895eb294-936d-416b-ad7b-6ca7cfc60130"/>
    <xsd:element name="properties">
      <xsd:complexType>
        <xsd:sequence>
          <xsd:element name="documentManagement">
            <xsd:complexType>
              <xsd:all>
                <xsd:element ref="ns1:PublishingStartDate" minOccurs="0"/>
                <xsd:element ref="ns1:PublishingExpirationDate" minOccurs="0"/>
                <xsd:element ref="ns2:SharedWithUsers" minOccurs="0"/>
                <xsd:element ref="ns3:Heading" minOccurs="0"/>
                <xsd:element ref="ns3:DisplayPage" minOccurs="0"/>
                <xsd:element ref="ns3:AdditionalInformation" minOccurs="0"/>
                <xsd:element ref="ns3:SortOrder" minOccurs="0"/>
                <xsd:element ref="ns3:IsForm" minOccurs="0"/>
                <xsd:element ref="ns2:ISBEIsForm" minOccurs="0"/>
                <xsd:element ref="ns3:tempDiv" minOccurs="0"/>
                <xsd:element ref="ns3: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161f05-83f6-4fea-b805-ba1f5854d304"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SBEIsForm" ma:index="16" nillable="true" ma:displayName="ISBEIsForm" ma:default="0" ma:internalName="ISBEIsForm">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95eb294-936d-416b-ad7b-6ca7cfc60130" elementFormDefault="qualified">
    <xsd:import namespace="http://schemas.microsoft.com/office/2006/documentManagement/types"/>
    <xsd:import namespace="http://schemas.microsoft.com/office/infopath/2007/PartnerControls"/>
    <xsd:element name="Heading" ma:index="11" nillable="true" ma:displayName="Heading" ma:internalName="Heading">
      <xsd:simpleType>
        <xsd:restriction base="dms:Text">
          <xsd:maxLength value="255"/>
        </xsd:restriction>
      </xsd:simpleType>
    </xsd:element>
    <xsd:element name="DisplayPage" ma:index="12" nillable="true" ma:displayName="DisplayPage" ma:internalName="DisplayPage">
      <xsd:simpleType>
        <xsd:restriction base="dms:Text">
          <xsd:maxLength value="255"/>
        </xsd:restriction>
      </xsd:simpleType>
    </xsd:element>
    <xsd:element name="AdditionalInformation" ma:index="13" nillable="true" ma:displayName="AdditionalInformation" ma:internalName="AdditionalInformation">
      <xsd:simpleType>
        <xsd:restriction base="dms:Text">
          <xsd:maxLength value="255"/>
        </xsd:restriction>
      </xsd:simpleType>
    </xsd:element>
    <xsd:element name="SortOrder" ma:index="14" nillable="true" ma:displayName="SortOrder" ma:default="999" ma:internalName="SortOrder">
      <xsd:simpleType>
        <xsd:restriction base="dms:Number"/>
      </xsd:simpleType>
    </xsd:element>
    <xsd:element name="IsForm" ma:index="15" nillable="true" ma:displayName="IsForm" ma:default="0" ma:internalName="IsForm">
      <xsd:simpleType>
        <xsd:restriction base="dms:Boolean"/>
      </xsd:simpleType>
    </xsd:element>
    <xsd:element name="tempDiv" ma:index="17" nillable="true" ma:displayName="tempDiv" ma:internalName="tempDiv">
      <xsd:simpleType>
        <xsd:restriction base="dms:Text">
          <xsd:maxLength value="255"/>
        </xsd:restriction>
      </xsd:simpleType>
    </xsd:element>
    <xsd:element name="Department" ma:index="18" nillable="true" ma:displayName="Department" ma:list="{e71061d4-6703-44f8-87cd-029df48c7f9b}" ma:internalName="Department"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ditionalInformation xmlns="895eb294-936d-416b-ad7b-6ca7cfc60130" xsi:nil="true"/>
    <DisplayPage xmlns="895eb294-936d-416b-ad7b-6ca7cfc60130" xsi:nil="true"/>
    <PublishingExpirationDate xmlns="http://schemas.microsoft.com/sharepoint/v3" xsi:nil="true"/>
    <SortOrder xmlns="895eb294-936d-416b-ad7b-6ca7cfc60130">999</SortOrder>
    <tempDiv xmlns="895eb294-936d-416b-ad7b-6ca7cfc60130" xsi:nil="true"/>
    <PublishingStartDate xmlns="http://schemas.microsoft.com/sharepoint/v3" xsi:nil="true"/>
    <IsForm xmlns="895eb294-936d-416b-ad7b-6ca7cfc60130">false</IsForm>
    <Department xmlns="895eb294-936d-416b-ad7b-6ca7cfc60130" xsi:nil="true"/>
    <Heading xmlns="895eb294-936d-416b-ad7b-6ca7cfc60130" xsi:nil="true"/>
    <ISBEIsForm xmlns="32161f05-83f6-4fea-b805-ba1f5854d304">false</ISBEIsFor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3C0EAC-550D-46D6-803D-046A1DF100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161f05-83f6-4fea-b805-ba1f5854d304"/>
    <ds:schemaRef ds:uri="895eb294-936d-416b-ad7b-6ca7cfc601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09FD4F-89CE-461A-8C60-777CEB9EA399}">
  <ds:schemaRefs>
    <ds:schemaRef ds:uri="http://www.w3.org/XML/1998/namespace"/>
    <ds:schemaRef ds:uri="http://schemas.microsoft.com/sharepoint/v3"/>
    <ds:schemaRef ds:uri="http://purl.org/dc/terms/"/>
    <ds:schemaRef ds:uri="895eb294-936d-416b-ad7b-6ca7cfc60130"/>
    <ds:schemaRef ds:uri="http://schemas.openxmlformats.org/package/2006/metadata/core-properties"/>
    <ds:schemaRef ds:uri="http://schemas.microsoft.com/office/2006/documentManagement/types"/>
    <ds:schemaRef ds:uri="http://purl.org/dc/elements/1.1/"/>
    <ds:schemaRef ds:uri="http://purl.org/dc/dcmitype/"/>
    <ds:schemaRef ds:uri="32161f05-83f6-4fea-b805-ba1f5854d304"/>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CF199BD-7A9B-4AAE-B3A9-309039D4F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2145</TotalTime>
  <Words>1534</Words>
  <Application>Microsoft Office PowerPoint</Application>
  <PresentationFormat>On-screen Show (4:3)</PresentationFormat>
  <Paragraphs>125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 </vt:lpstr>
      <vt:lpstr> </vt:lpstr>
      <vt:lpstr>Agenda </vt:lpstr>
      <vt:lpstr>Behavior Assessment Training  (BAT) project</vt:lpstr>
      <vt:lpstr>Reviewing Implicit bias</vt:lpstr>
      <vt:lpstr>Articulating types of Implicit bias</vt:lpstr>
      <vt:lpstr>Behavioral expectations</vt:lpstr>
      <vt:lpstr>Behavioral expectations continued</vt:lpstr>
      <vt:lpstr>Assumptions impact students</vt:lpstr>
      <vt:lpstr>Family collaboration</vt:lpstr>
      <vt:lpstr>Family collaboration continued</vt:lpstr>
      <vt:lpstr>Family collaboration continued</vt:lpstr>
      <vt:lpstr>Working with staff</vt:lpstr>
      <vt:lpstr>Working with staff: Actions to consider</vt:lpstr>
      <vt:lpstr>Working with staff: Restorative justice lens</vt:lpstr>
      <vt:lpstr>Community context and expectations</vt:lpstr>
      <vt:lpstr>Community context and expectations continued</vt:lpstr>
      <vt:lpstr>Community context and expectations continued</vt:lpstr>
      <vt:lpstr>Social validity</vt:lpstr>
      <vt:lpstr>Social validity</vt:lpstr>
      <vt:lpstr>Self-reflection</vt:lpstr>
      <vt:lpstr>Self-reflection continued</vt:lpstr>
      <vt:lpstr>PowerPoint Presentation</vt:lpstr>
      <vt:lpstr>Please complete the Exit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Power_Point_Template 1- Feb. 2020.pptx</dc:title>
  <dc:creator>GRIFFIN MEGAN</dc:creator>
  <cp:lastModifiedBy>Connet, Michelle L</cp:lastModifiedBy>
  <cp:revision>101</cp:revision>
  <dcterms:modified xsi:type="dcterms:W3CDTF">2024-07-18T20:06:31Z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ContentTypeId">
    <vt:lpwstr>0x010100BADC679D15685047ACC5530CDD3D8E7B</vt:lpwstr>
  </property>
</Properties>
</file>