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68" r:id="rId2"/>
    <p:sldId id="569" r:id="rId3"/>
    <p:sldId id="545" r:id="rId4"/>
    <p:sldId id="262" r:id="rId5"/>
    <p:sldId id="543" r:id="rId6"/>
    <p:sldId id="572" r:id="rId7"/>
    <p:sldId id="567" r:id="rId8"/>
    <p:sldId id="566" r:id="rId9"/>
    <p:sldId id="570" r:id="rId10"/>
    <p:sldId id="571" r:id="rId11"/>
    <p:sldId id="458" r:id="rId12"/>
    <p:sldId id="304" r:id="rId13"/>
    <p:sldId id="460" r:id="rId14"/>
    <p:sldId id="565" r:id="rId15"/>
    <p:sldId id="267" r:id="rId16"/>
    <p:sldId id="265" r:id="rId17"/>
    <p:sldId id="455" r:id="rId18"/>
    <p:sldId id="456" r:id="rId19"/>
    <p:sldId id="299" r:id="rId20"/>
    <p:sldId id="546" r:id="rId21"/>
    <p:sldId id="5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660"/>
  </p:normalViewPr>
  <p:slideViewPr>
    <p:cSldViewPr snapToGrid="0">
      <p:cViewPr varScale="1">
        <p:scale>
          <a:sx n="100" d="100"/>
          <a:sy n="100"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6252C-F48C-407A-87C4-566E9954AAEF}"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99D1BA2C-DE03-46B3-9C56-839CA1445686}">
      <dgm:prSet/>
      <dgm:spPr/>
      <dgm:t>
        <a:bodyPr/>
        <a:lstStyle/>
        <a:p>
          <a:r>
            <a:rPr lang="en-US"/>
            <a:t>Special education teacher</a:t>
          </a:r>
        </a:p>
      </dgm:t>
    </dgm:pt>
    <dgm:pt modelId="{C9EE52B9-3381-4F76-B930-31CFAC85DC6F}" type="parTrans" cxnId="{2713483D-F09C-4F8E-AB9B-12AD24ACC0BD}">
      <dgm:prSet/>
      <dgm:spPr/>
      <dgm:t>
        <a:bodyPr/>
        <a:lstStyle/>
        <a:p>
          <a:endParaRPr lang="en-US"/>
        </a:p>
      </dgm:t>
    </dgm:pt>
    <dgm:pt modelId="{08604A60-0AB7-4608-B0D0-A912EDBE653B}" type="sibTrans" cxnId="{2713483D-F09C-4F8E-AB9B-12AD24ACC0BD}">
      <dgm:prSet/>
      <dgm:spPr/>
      <dgm:t>
        <a:bodyPr/>
        <a:lstStyle/>
        <a:p>
          <a:endParaRPr lang="en-US"/>
        </a:p>
      </dgm:t>
    </dgm:pt>
    <dgm:pt modelId="{D3ED20C8-B1CA-4DD2-81CC-135EF3A26F56}">
      <dgm:prSet/>
      <dgm:spPr/>
      <dgm:t>
        <a:bodyPr/>
        <a:lstStyle/>
        <a:p>
          <a:r>
            <a:rPr lang="en-US"/>
            <a:t>General education teacher</a:t>
          </a:r>
        </a:p>
      </dgm:t>
    </dgm:pt>
    <dgm:pt modelId="{B66A0F6F-1BEC-4BAF-83A0-2D314CCABB48}" type="parTrans" cxnId="{0582540F-1F02-485B-AC40-48EF8F6D8BB4}">
      <dgm:prSet/>
      <dgm:spPr/>
      <dgm:t>
        <a:bodyPr/>
        <a:lstStyle/>
        <a:p>
          <a:endParaRPr lang="en-US"/>
        </a:p>
      </dgm:t>
    </dgm:pt>
    <dgm:pt modelId="{93A9EC55-3176-415E-B687-A0D6B307026C}" type="sibTrans" cxnId="{0582540F-1F02-485B-AC40-48EF8F6D8BB4}">
      <dgm:prSet/>
      <dgm:spPr/>
      <dgm:t>
        <a:bodyPr/>
        <a:lstStyle/>
        <a:p>
          <a:endParaRPr lang="en-US"/>
        </a:p>
      </dgm:t>
    </dgm:pt>
    <dgm:pt modelId="{FD547F1B-43CE-4564-A99C-9C20DEEA9978}">
      <dgm:prSet/>
      <dgm:spPr/>
      <dgm:t>
        <a:bodyPr/>
        <a:lstStyle/>
        <a:p>
          <a:r>
            <a:rPr lang="en-US"/>
            <a:t>Related services personnel</a:t>
          </a:r>
        </a:p>
      </dgm:t>
    </dgm:pt>
    <dgm:pt modelId="{F981D1CC-14C4-4A8A-B8D5-F6A01FFAF0DD}" type="parTrans" cxnId="{43700224-A8F0-405A-9A97-5DBD04AE81AD}">
      <dgm:prSet/>
      <dgm:spPr/>
      <dgm:t>
        <a:bodyPr/>
        <a:lstStyle/>
        <a:p>
          <a:endParaRPr lang="en-US"/>
        </a:p>
      </dgm:t>
    </dgm:pt>
    <dgm:pt modelId="{F90E3DBF-AC0A-4263-9389-5C02C935C7ED}" type="sibTrans" cxnId="{43700224-A8F0-405A-9A97-5DBD04AE81AD}">
      <dgm:prSet/>
      <dgm:spPr/>
      <dgm:t>
        <a:bodyPr/>
        <a:lstStyle/>
        <a:p>
          <a:endParaRPr lang="en-US"/>
        </a:p>
      </dgm:t>
    </dgm:pt>
    <dgm:pt modelId="{E240F390-B685-4B83-B0A3-A3CC1F790C99}">
      <dgm:prSet/>
      <dgm:spPr/>
      <dgm:t>
        <a:bodyPr/>
        <a:lstStyle/>
        <a:p>
          <a:r>
            <a:rPr lang="en-US"/>
            <a:t>School-site admin</a:t>
          </a:r>
        </a:p>
      </dgm:t>
    </dgm:pt>
    <dgm:pt modelId="{1C39A1C1-E0F6-45CE-BC31-59F8AE9D2FC7}" type="parTrans" cxnId="{014699F0-672A-468A-9905-B7F1FBDF7599}">
      <dgm:prSet/>
      <dgm:spPr/>
      <dgm:t>
        <a:bodyPr/>
        <a:lstStyle/>
        <a:p>
          <a:endParaRPr lang="en-US"/>
        </a:p>
      </dgm:t>
    </dgm:pt>
    <dgm:pt modelId="{E534249C-DEBB-448B-AB26-D1691AA96056}" type="sibTrans" cxnId="{014699F0-672A-468A-9905-B7F1FBDF7599}">
      <dgm:prSet/>
      <dgm:spPr/>
      <dgm:t>
        <a:bodyPr/>
        <a:lstStyle/>
        <a:p>
          <a:endParaRPr lang="en-US"/>
        </a:p>
      </dgm:t>
    </dgm:pt>
    <dgm:pt modelId="{5F93F3C0-2D20-4512-8235-1D87B6E7E92A}">
      <dgm:prSet/>
      <dgm:spPr/>
      <dgm:t>
        <a:bodyPr/>
        <a:lstStyle/>
        <a:p>
          <a:r>
            <a:rPr lang="en-US"/>
            <a:t>District-level admin </a:t>
          </a:r>
        </a:p>
      </dgm:t>
    </dgm:pt>
    <dgm:pt modelId="{9CC9D93F-6C76-4590-B790-A105EE154B41}" type="parTrans" cxnId="{E8471366-70C6-450F-857B-C37585F95836}">
      <dgm:prSet/>
      <dgm:spPr/>
      <dgm:t>
        <a:bodyPr/>
        <a:lstStyle/>
        <a:p>
          <a:endParaRPr lang="en-US"/>
        </a:p>
      </dgm:t>
    </dgm:pt>
    <dgm:pt modelId="{ACC1436B-E831-4BA5-9C19-D84787B04536}" type="sibTrans" cxnId="{E8471366-70C6-450F-857B-C37585F95836}">
      <dgm:prSet/>
      <dgm:spPr/>
      <dgm:t>
        <a:bodyPr/>
        <a:lstStyle/>
        <a:p>
          <a:endParaRPr lang="en-US"/>
        </a:p>
      </dgm:t>
    </dgm:pt>
    <dgm:pt modelId="{D94F885F-2D2B-4969-8797-E5D2342ABCA5}">
      <dgm:prSet/>
      <dgm:spPr/>
      <dgm:t>
        <a:bodyPr/>
        <a:lstStyle/>
        <a:p>
          <a:r>
            <a:rPr lang="en-US"/>
            <a:t>Other </a:t>
          </a:r>
        </a:p>
      </dgm:t>
    </dgm:pt>
    <dgm:pt modelId="{F4F0DB3D-A7C1-487C-8057-7C3C36A7E0D2}" type="parTrans" cxnId="{3585C2B8-8654-48A8-AFD5-3B0BC11DA87E}">
      <dgm:prSet/>
      <dgm:spPr/>
      <dgm:t>
        <a:bodyPr/>
        <a:lstStyle/>
        <a:p>
          <a:endParaRPr lang="en-US"/>
        </a:p>
      </dgm:t>
    </dgm:pt>
    <dgm:pt modelId="{95B6CE2D-F773-49F1-958C-A39DF24732C6}" type="sibTrans" cxnId="{3585C2B8-8654-48A8-AFD5-3B0BC11DA87E}">
      <dgm:prSet/>
      <dgm:spPr/>
      <dgm:t>
        <a:bodyPr/>
        <a:lstStyle/>
        <a:p>
          <a:endParaRPr lang="en-US"/>
        </a:p>
      </dgm:t>
    </dgm:pt>
    <dgm:pt modelId="{E866AE7E-E40B-004F-B086-059C69680A2B}" type="pres">
      <dgm:prSet presAssocID="{DAC6252C-F48C-407A-87C4-566E9954AAEF}" presName="linear" presStyleCnt="0">
        <dgm:presLayoutVars>
          <dgm:dir/>
          <dgm:animLvl val="lvl"/>
          <dgm:resizeHandles val="exact"/>
        </dgm:presLayoutVars>
      </dgm:prSet>
      <dgm:spPr/>
    </dgm:pt>
    <dgm:pt modelId="{03915EBA-C630-574E-8832-741CB8FF60DB}" type="pres">
      <dgm:prSet presAssocID="{99D1BA2C-DE03-46B3-9C56-839CA1445686}" presName="parentLin" presStyleCnt="0"/>
      <dgm:spPr/>
    </dgm:pt>
    <dgm:pt modelId="{F0EBCEFB-2914-BC49-834C-DF1329BEF83A}" type="pres">
      <dgm:prSet presAssocID="{99D1BA2C-DE03-46B3-9C56-839CA1445686}" presName="parentLeftMargin" presStyleLbl="node1" presStyleIdx="0" presStyleCnt="6"/>
      <dgm:spPr/>
    </dgm:pt>
    <dgm:pt modelId="{D22213A9-BAE0-5C42-AA00-EDB2C4D40D9E}" type="pres">
      <dgm:prSet presAssocID="{99D1BA2C-DE03-46B3-9C56-839CA1445686}" presName="parentText" presStyleLbl="node1" presStyleIdx="0" presStyleCnt="6">
        <dgm:presLayoutVars>
          <dgm:chMax val="0"/>
          <dgm:bulletEnabled val="1"/>
        </dgm:presLayoutVars>
      </dgm:prSet>
      <dgm:spPr/>
    </dgm:pt>
    <dgm:pt modelId="{5838708C-FBBA-5A4A-B1DA-3875C9F2F191}" type="pres">
      <dgm:prSet presAssocID="{99D1BA2C-DE03-46B3-9C56-839CA1445686}" presName="negativeSpace" presStyleCnt="0"/>
      <dgm:spPr/>
    </dgm:pt>
    <dgm:pt modelId="{0D55EF2C-52C1-144E-B727-0CF1F9EBCE79}" type="pres">
      <dgm:prSet presAssocID="{99D1BA2C-DE03-46B3-9C56-839CA1445686}" presName="childText" presStyleLbl="conFgAcc1" presStyleIdx="0" presStyleCnt="6">
        <dgm:presLayoutVars>
          <dgm:bulletEnabled val="1"/>
        </dgm:presLayoutVars>
      </dgm:prSet>
      <dgm:spPr/>
    </dgm:pt>
    <dgm:pt modelId="{144310AF-4F91-7F40-B910-1EA823804FD0}" type="pres">
      <dgm:prSet presAssocID="{08604A60-0AB7-4608-B0D0-A912EDBE653B}" presName="spaceBetweenRectangles" presStyleCnt="0"/>
      <dgm:spPr/>
    </dgm:pt>
    <dgm:pt modelId="{F5330BF1-4AFE-274E-9667-2043D13FD784}" type="pres">
      <dgm:prSet presAssocID="{D3ED20C8-B1CA-4DD2-81CC-135EF3A26F56}" presName="parentLin" presStyleCnt="0"/>
      <dgm:spPr/>
    </dgm:pt>
    <dgm:pt modelId="{629F0DD0-E4A2-EF43-9115-F17B8D7B6C13}" type="pres">
      <dgm:prSet presAssocID="{D3ED20C8-B1CA-4DD2-81CC-135EF3A26F56}" presName="parentLeftMargin" presStyleLbl="node1" presStyleIdx="0" presStyleCnt="6"/>
      <dgm:spPr/>
    </dgm:pt>
    <dgm:pt modelId="{55B27A68-1FEA-FE40-9B3F-73E5EA4F8885}" type="pres">
      <dgm:prSet presAssocID="{D3ED20C8-B1CA-4DD2-81CC-135EF3A26F56}" presName="parentText" presStyleLbl="node1" presStyleIdx="1" presStyleCnt="6">
        <dgm:presLayoutVars>
          <dgm:chMax val="0"/>
          <dgm:bulletEnabled val="1"/>
        </dgm:presLayoutVars>
      </dgm:prSet>
      <dgm:spPr/>
    </dgm:pt>
    <dgm:pt modelId="{368C2EAB-7F79-C24B-B1EE-D4F75829E4C0}" type="pres">
      <dgm:prSet presAssocID="{D3ED20C8-B1CA-4DD2-81CC-135EF3A26F56}" presName="negativeSpace" presStyleCnt="0"/>
      <dgm:spPr/>
    </dgm:pt>
    <dgm:pt modelId="{8673AED5-2922-C247-8844-858BACDB51B5}" type="pres">
      <dgm:prSet presAssocID="{D3ED20C8-B1CA-4DD2-81CC-135EF3A26F56}" presName="childText" presStyleLbl="conFgAcc1" presStyleIdx="1" presStyleCnt="6">
        <dgm:presLayoutVars>
          <dgm:bulletEnabled val="1"/>
        </dgm:presLayoutVars>
      </dgm:prSet>
      <dgm:spPr/>
    </dgm:pt>
    <dgm:pt modelId="{14414207-424A-8E46-8892-B557BA9729AA}" type="pres">
      <dgm:prSet presAssocID="{93A9EC55-3176-415E-B687-A0D6B307026C}" presName="spaceBetweenRectangles" presStyleCnt="0"/>
      <dgm:spPr/>
    </dgm:pt>
    <dgm:pt modelId="{52A116E7-4D67-DC40-973E-5D61A305498B}" type="pres">
      <dgm:prSet presAssocID="{FD547F1B-43CE-4564-A99C-9C20DEEA9978}" presName="parentLin" presStyleCnt="0"/>
      <dgm:spPr/>
    </dgm:pt>
    <dgm:pt modelId="{0891DD53-140B-8A4F-97EC-F25BF6FBE1A5}" type="pres">
      <dgm:prSet presAssocID="{FD547F1B-43CE-4564-A99C-9C20DEEA9978}" presName="parentLeftMargin" presStyleLbl="node1" presStyleIdx="1" presStyleCnt="6"/>
      <dgm:spPr/>
    </dgm:pt>
    <dgm:pt modelId="{767EA76E-F5AA-5E40-B192-70F5A357449D}" type="pres">
      <dgm:prSet presAssocID="{FD547F1B-43CE-4564-A99C-9C20DEEA9978}" presName="parentText" presStyleLbl="node1" presStyleIdx="2" presStyleCnt="6">
        <dgm:presLayoutVars>
          <dgm:chMax val="0"/>
          <dgm:bulletEnabled val="1"/>
        </dgm:presLayoutVars>
      </dgm:prSet>
      <dgm:spPr/>
    </dgm:pt>
    <dgm:pt modelId="{D72E4A39-D2D8-A24B-BE90-6E01522C5B20}" type="pres">
      <dgm:prSet presAssocID="{FD547F1B-43CE-4564-A99C-9C20DEEA9978}" presName="negativeSpace" presStyleCnt="0"/>
      <dgm:spPr/>
    </dgm:pt>
    <dgm:pt modelId="{43671EF5-72D3-0744-BA89-21A774B27951}" type="pres">
      <dgm:prSet presAssocID="{FD547F1B-43CE-4564-A99C-9C20DEEA9978}" presName="childText" presStyleLbl="conFgAcc1" presStyleIdx="2" presStyleCnt="6">
        <dgm:presLayoutVars>
          <dgm:bulletEnabled val="1"/>
        </dgm:presLayoutVars>
      </dgm:prSet>
      <dgm:spPr/>
    </dgm:pt>
    <dgm:pt modelId="{6A6AD21B-A29C-934D-96CF-42862FF85576}" type="pres">
      <dgm:prSet presAssocID="{F90E3DBF-AC0A-4263-9389-5C02C935C7ED}" presName="spaceBetweenRectangles" presStyleCnt="0"/>
      <dgm:spPr/>
    </dgm:pt>
    <dgm:pt modelId="{001B22F1-9D1C-1A4B-AD74-1939D5837DA1}" type="pres">
      <dgm:prSet presAssocID="{E240F390-B685-4B83-B0A3-A3CC1F790C99}" presName="parentLin" presStyleCnt="0"/>
      <dgm:spPr/>
    </dgm:pt>
    <dgm:pt modelId="{BCC452B0-4E26-334E-B5AF-F19C42B23C07}" type="pres">
      <dgm:prSet presAssocID="{E240F390-B685-4B83-B0A3-A3CC1F790C99}" presName="parentLeftMargin" presStyleLbl="node1" presStyleIdx="2" presStyleCnt="6"/>
      <dgm:spPr/>
    </dgm:pt>
    <dgm:pt modelId="{5CDE96BD-579E-8B46-A4C9-BC5DD23C3B8D}" type="pres">
      <dgm:prSet presAssocID="{E240F390-B685-4B83-B0A3-A3CC1F790C99}" presName="parentText" presStyleLbl="node1" presStyleIdx="3" presStyleCnt="6">
        <dgm:presLayoutVars>
          <dgm:chMax val="0"/>
          <dgm:bulletEnabled val="1"/>
        </dgm:presLayoutVars>
      </dgm:prSet>
      <dgm:spPr/>
    </dgm:pt>
    <dgm:pt modelId="{46B435DA-B136-584F-B18A-C2475904B0E4}" type="pres">
      <dgm:prSet presAssocID="{E240F390-B685-4B83-B0A3-A3CC1F790C99}" presName="negativeSpace" presStyleCnt="0"/>
      <dgm:spPr/>
    </dgm:pt>
    <dgm:pt modelId="{2C8ADB7B-840D-7640-9A8E-E3116A999086}" type="pres">
      <dgm:prSet presAssocID="{E240F390-B685-4B83-B0A3-A3CC1F790C99}" presName="childText" presStyleLbl="conFgAcc1" presStyleIdx="3" presStyleCnt="6">
        <dgm:presLayoutVars>
          <dgm:bulletEnabled val="1"/>
        </dgm:presLayoutVars>
      </dgm:prSet>
      <dgm:spPr/>
    </dgm:pt>
    <dgm:pt modelId="{919B39AF-AC56-A44B-A004-D510DAAAF219}" type="pres">
      <dgm:prSet presAssocID="{E534249C-DEBB-448B-AB26-D1691AA96056}" presName="spaceBetweenRectangles" presStyleCnt="0"/>
      <dgm:spPr/>
    </dgm:pt>
    <dgm:pt modelId="{1CE4B216-973E-044F-9369-D13E68712D92}" type="pres">
      <dgm:prSet presAssocID="{5F93F3C0-2D20-4512-8235-1D87B6E7E92A}" presName="parentLin" presStyleCnt="0"/>
      <dgm:spPr/>
    </dgm:pt>
    <dgm:pt modelId="{6413625D-7D4C-BB4D-840F-4542D8014D09}" type="pres">
      <dgm:prSet presAssocID="{5F93F3C0-2D20-4512-8235-1D87B6E7E92A}" presName="parentLeftMargin" presStyleLbl="node1" presStyleIdx="3" presStyleCnt="6"/>
      <dgm:spPr/>
    </dgm:pt>
    <dgm:pt modelId="{86FCB4B0-D29C-9242-95F8-7B06308A4266}" type="pres">
      <dgm:prSet presAssocID="{5F93F3C0-2D20-4512-8235-1D87B6E7E92A}" presName="parentText" presStyleLbl="node1" presStyleIdx="4" presStyleCnt="6">
        <dgm:presLayoutVars>
          <dgm:chMax val="0"/>
          <dgm:bulletEnabled val="1"/>
        </dgm:presLayoutVars>
      </dgm:prSet>
      <dgm:spPr/>
    </dgm:pt>
    <dgm:pt modelId="{BDF8D9B2-0F60-F44B-B6AC-BBED08D80BC8}" type="pres">
      <dgm:prSet presAssocID="{5F93F3C0-2D20-4512-8235-1D87B6E7E92A}" presName="negativeSpace" presStyleCnt="0"/>
      <dgm:spPr/>
    </dgm:pt>
    <dgm:pt modelId="{AAA17F47-99CD-E04D-992B-28077BCE173E}" type="pres">
      <dgm:prSet presAssocID="{5F93F3C0-2D20-4512-8235-1D87B6E7E92A}" presName="childText" presStyleLbl="conFgAcc1" presStyleIdx="4" presStyleCnt="6">
        <dgm:presLayoutVars>
          <dgm:bulletEnabled val="1"/>
        </dgm:presLayoutVars>
      </dgm:prSet>
      <dgm:spPr/>
    </dgm:pt>
    <dgm:pt modelId="{E23DA3C8-0A0F-F149-A77C-1F7598D03975}" type="pres">
      <dgm:prSet presAssocID="{ACC1436B-E831-4BA5-9C19-D84787B04536}" presName="spaceBetweenRectangles" presStyleCnt="0"/>
      <dgm:spPr/>
    </dgm:pt>
    <dgm:pt modelId="{2D8E88F0-2C28-8144-8A5E-3B177647C8CA}" type="pres">
      <dgm:prSet presAssocID="{D94F885F-2D2B-4969-8797-E5D2342ABCA5}" presName="parentLin" presStyleCnt="0"/>
      <dgm:spPr/>
    </dgm:pt>
    <dgm:pt modelId="{6F6FD6F7-3BC3-E141-8220-B546A4162F44}" type="pres">
      <dgm:prSet presAssocID="{D94F885F-2D2B-4969-8797-E5D2342ABCA5}" presName="parentLeftMargin" presStyleLbl="node1" presStyleIdx="4" presStyleCnt="6"/>
      <dgm:spPr/>
    </dgm:pt>
    <dgm:pt modelId="{B0B1FA93-F65C-5447-9109-2FE34716D5E3}" type="pres">
      <dgm:prSet presAssocID="{D94F885F-2D2B-4969-8797-E5D2342ABCA5}" presName="parentText" presStyleLbl="node1" presStyleIdx="5" presStyleCnt="6">
        <dgm:presLayoutVars>
          <dgm:chMax val="0"/>
          <dgm:bulletEnabled val="1"/>
        </dgm:presLayoutVars>
      </dgm:prSet>
      <dgm:spPr/>
    </dgm:pt>
    <dgm:pt modelId="{45C0FD09-BAD1-6D49-A929-587D588CB0EE}" type="pres">
      <dgm:prSet presAssocID="{D94F885F-2D2B-4969-8797-E5D2342ABCA5}" presName="negativeSpace" presStyleCnt="0"/>
      <dgm:spPr/>
    </dgm:pt>
    <dgm:pt modelId="{EB455DA8-AE75-1D43-9A0B-7BA9455B327C}" type="pres">
      <dgm:prSet presAssocID="{D94F885F-2D2B-4969-8797-E5D2342ABCA5}" presName="childText" presStyleLbl="conFgAcc1" presStyleIdx="5" presStyleCnt="6">
        <dgm:presLayoutVars>
          <dgm:bulletEnabled val="1"/>
        </dgm:presLayoutVars>
      </dgm:prSet>
      <dgm:spPr/>
    </dgm:pt>
  </dgm:ptLst>
  <dgm:cxnLst>
    <dgm:cxn modelId="{0582540F-1F02-485B-AC40-48EF8F6D8BB4}" srcId="{DAC6252C-F48C-407A-87C4-566E9954AAEF}" destId="{D3ED20C8-B1CA-4DD2-81CC-135EF3A26F56}" srcOrd="1" destOrd="0" parTransId="{B66A0F6F-1BEC-4BAF-83A0-2D314CCABB48}" sibTransId="{93A9EC55-3176-415E-B687-A0D6B307026C}"/>
    <dgm:cxn modelId="{04EEDB17-11D8-0C46-9CAF-F8AD0135DAD7}" type="presOf" srcId="{D94F885F-2D2B-4969-8797-E5D2342ABCA5}" destId="{6F6FD6F7-3BC3-E141-8220-B546A4162F44}" srcOrd="0" destOrd="0" presId="urn:microsoft.com/office/officeart/2005/8/layout/list1"/>
    <dgm:cxn modelId="{9738ED20-2E84-AD4B-9E03-F9616C6CB8FF}" type="presOf" srcId="{DAC6252C-F48C-407A-87C4-566E9954AAEF}" destId="{E866AE7E-E40B-004F-B086-059C69680A2B}" srcOrd="0" destOrd="0" presId="urn:microsoft.com/office/officeart/2005/8/layout/list1"/>
    <dgm:cxn modelId="{43700224-A8F0-405A-9A97-5DBD04AE81AD}" srcId="{DAC6252C-F48C-407A-87C4-566E9954AAEF}" destId="{FD547F1B-43CE-4564-A99C-9C20DEEA9978}" srcOrd="2" destOrd="0" parTransId="{F981D1CC-14C4-4A8A-B8D5-F6A01FFAF0DD}" sibTransId="{F90E3DBF-AC0A-4263-9389-5C02C935C7ED}"/>
    <dgm:cxn modelId="{2A0A9F34-4A2D-7242-A213-1C5105207B44}" type="presOf" srcId="{FD547F1B-43CE-4564-A99C-9C20DEEA9978}" destId="{767EA76E-F5AA-5E40-B192-70F5A357449D}" srcOrd="1" destOrd="0" presId="urn:microsoft.com/office/officeart/2005/8/layout/list1"/>
    <dgm:cxn modelId="{085BDA3C-586B-ED45-A6CB-6C4EAD09CBDE}" type="presOf" srcId="{FD547F1B-43CE-4564-A99C-9C20DEEA9978}" destId="{0891DD53-140B-8A4F-97EC-F25BF6FBE1A5}" srcOrd="0" destOrd="0" presId="urn:microsoft.com/office/officeart/2005/8/layout/list1"/>
    <dgm:cxn modelId="{2713483D-F09C-4F8E-AB9B-12AD24ACC0BD}" srcId="{DAC6252C-F48C-407A-87C4-566E9954AAEF}" destId="{99D1BA2C-DE03-46B3-9C56-839CA1445686}" srcOrd="0" destOrd="0" parTransId="{C9EE52B9-3381-4F76-B930-31CFAC85DC6F}" sibTransId="{08604A60-0AB7-4608-B0D0-A912EDBE653B}"/>
    <dgm:cxn modelId="{E8471366-70C6-450F-857B-C37585F95836}" srcId="{DAC6252C-F48C-407A-87C4-566E9954AAEF}" destId="{5F93F3C0-2D20-4512-8235-1D87B6E7E92A}" srcOrd="4" destOrd="0" parTransId="{9CC9D93F-6C76-4590-B790-A105EE154B41}" sibTransId="{ACC1436B-E831-4BA5-9C19-D84787B04536}"/>
    <dgm:cxn modelId="{3641DD4D-C130-864A-A3B2-47935AA12211}" type="presOf" srcId="{5F93F3C0-2D20-4512-8235-1D87B6E7E92A}" destId="{86FCB4B0-D29C-9242-95F8-7B06308A4266}" srcOrd="1" destOrd="0" presId="urn:microsoft.com/office/officeart/2005/8/layout/list1"/>
    <dgm:cxn modelId="{5D064F76-875D-1945-817C-32DE5CB364C1}" type="presOf" srcId="{5F93F3C0-2D20-4512-8235-1D87B6E7E92A}" destId="{6413625D-7D4C-BB4D-840F-4542D8014D09}" srcOrd="0" destOrd="0" presId="urn:microsoft.com/office/officeart/2005/8/layout/list1"/>
    <dgm:cxn modelId="{011CA757-3C2A-A543-9F10-1C3CB0358782}" type="presOf" srcId="{D94F885F-2D2B-4969-8797-E5D2342ABCA5}" destId="{B0B1FA93-F65C-5447-9109-2FE34716D5E3}" srcOrd="1" destOrd="0" presId="urn:microsoft.com/office/officeart/2005/8/layout/list1"/>
    <dgm:cxn modelId="{19C28178-BF41-AD46-A101-3D8CCC64D67E}" type="presOf" srcId="{E240F390-B685-4B83-B0A3-A3CC1F790C99}" destId="{BCC452B0-4E26-334E-B5AF-F19C42B23C07}" srcOrd="0" destOrd="0" presId="urn:microsoft.com/office/officeart/2005/8/layout/list1"/>
    <dgm:cxn modelId="{9564CAA4-59A1-7B49-A8EC-79292A17DD0C}" type="presOf" srcId="{99D1BA2C-DE03-46B3-9C56-839CA1445686}" destId="{F0EBCEFB-2914-BC49-834C-DF1329BEF83A}" srcOrd="0" destOrd="0" presId="urn:microsoft.com/office/officeart/2005/8/layout/list1"/>
    <dgm:cxn modelId="{C4294EA6-4133-F34A-9FC9-1E9A8762CB06}" type="presOf" srcId="{E240F390-B685-4B83-B0A3-A3CC1F790C99}" destId="{5CDE96BD-579E-8B46-A4C9-BC5DD23C3B8D}" srcOrd="1" destOrd="0" presId="urn:microsoft.com/office/officeart/2005/8/layout/list1"/>
    <dgm:cxn modelId="{3585C2B8-8654-48A8-AFD5-3B0BC11DA87E}" srcId="{DAC6252C-F48C-407A-87C4-566E9954AAEF}" destId="{D94F885F-2D2B-4969-8797-E5D2342ABCA5}" srcOrd="5" destOrd="0" parTransId="{F4F0DB3D-A7C1-487C-8057-7C3C36A7E0D2}" sibTransId="{95B6CE2D-F773-49F1-958C-A39DF24732C6}"/>
    <dgm:cxn modelId="{8DF582C2-2AA8-AF4E-A3B3-716908B1E1C6}" type="presOf" srcId="{D3ED20C8-B1CA-4DD2-81CC-135EF3A26F56}" destId="{629F0DD0-E4A2-EF43-9115-F17B8D7B6C13}" srcOrd="0" destOrd="0" presId="urn:microsoft.com/office/officeart/2005/8/layout/list1"/>
    <dgm:cxn modelId="{3B5403ED-4864-3D4D-BB8C-8F60C3588B09}" type="presOf" srcId="{D3ED20C8-B1CA-4DD2-81CC-135EF3A26F56}" destId="{55B27A68-1FEA-FE40-9B3F-73E5EA4F8885}" srcOrd="1" destOrd="0" presId="urn:microsoft.com/office/officeart/2005/8/layout/list1"/>
    <dgm:cxn modelId="{014699F0-672A-468A-9905-B7F1FBDF7599}" srcId="{DAC6252C-F48C-407A-87C4-566E9954AAEF}" destId="{E240F390-B685-4B83-B0A3-A3CC1F790C99}" srcOrd="3" destOrd="0" parTransId="{1C39A1C1-E0F6-45CE-BC31-59F8AE9D2FC7}" sibTransId="{E534249C-DEBB-448B-AB26-D1691AA96056}"/>
    <dgm:cxn modelId="{C7D8ABF0-6A57-9644-94A0-39B045709FC6}" type="presOf" srcId="{99D1BA2C-DE03-46B3-9C56-839CA1445686}" destId="{D22213A9-BAE0-5C42-AA00-EDB2C4D40D9E}" srcOrd="1" destOrd="0" presId="urn:microsoft.com/office/officeart/2005/8/layout/list1"/>
    <dgm:cxn modelId="{9461C8AC-50EA-8948-AC61-BF1C80AD59D8}" type="presParOf" srcId="{E866AE7E-E40B-004F-B086-059C69680A2B}" destId="{03915EBA-C630-574E-8832-741CB8FF60DB}" srcOrd="0" destOrd="0" presId="urn:microsoft.com/office/officeart/2005/8/layout/list1"/>
    <dgm:cxn modelId="{B800AA53-5412-9345-9B67-2074477D97D1}" type="presParOf" srcId="{03915EBA-C630-574E-8832-741CB8FF60DB}" destId="{F0EBCEFB-2914-BC49-834C-DF1329BEF83A}" srcOrd="0" destOrd="0" presId="urn:microsoft.com/office/officeart/2005/8/layout/list1"/>
    <dgm:cxn modelId="{00849A93-61D9-2F4A-8462-47F1AB8D2A18}" type="presParOf" srcId="{03915EBA-C630-574E-8832-741CB8FF60DB}" destId="{D22213A9-BAE0-5C42-AA00-EDB2C4D40D9E}" srcOrd="1" destOrd="0" presId="urn:microsoft.com/office/officeart/2005/8/layout/list1"/>
    <dgm:cxn modelId="{F21A2603-07BF-2746-B017-E75103A1C287}" type="presParOf" srcId="{E866AE7E-E40B-004F-B086-059C69680A2B}" destId="{5838708C-FBBA-5A4A-B1DA-3875C9F2F191}" srcOrd="1" destOrd="0" presId="urn:microsoft.com/office/officeart/2005/8/layout/list1"/>
    <dgm:cxn modelId="{FB875C84-C21F-C248-9B66-3F5EBC45BC30}" type="presParOf" srcId="{E866AE7E-E40B-004F-B086-059C69680A2B}" destId="{0D55EF2C-52C1-144E-B727-0CF1F9EBCE79}" srcOrd="2" destOrd="0" presId="urn:microsoft.com/office/officeart/2005/8/layout/list1"/>
    <dgm:cxn modelId="{5FB2DA12-C01B-914F-8446-32F1EE27CDBF}" type="presParOf" srcId="{E866AE7E-E40B-004F-B086-059C69680A2B}" destId="{144310AF-4F91-7F40-B910-1EA823804FD0}" srcOrd="3" destOrd="0" presId="urn:microsoft.com/office/officeart/2005/8/layout/list1"/>
    <dgm:cxn modelId="{8B633FF2-9CDA-0942-B337-06E5B761F46E}" type="presParOf" srcId="{E866AE7E-E40B-004F-B086-059C69680A2B}" destId="{F5330BF1-4AFE-274E-9667-2043D13FD784}" srcOrd="4" destOrd="0" presId="urn:microsoft.com/office/officeart/2005/8/layout/list1"/>
    <dgm:cxn modelId="{CE21B59E-040D-224F-B50B-F30843AD7410}" type="presParOf" srcId="{F5330BF1-4AFE-274E-9667-2043D13FD784}" destId="{629F0DD0-E4A2-EF43-9115-F17B8D7B6C13}" srcOrd="0" destOrd="0" presId="urn:microsoft.com/office/officeart/2005/8/layout/list1"/>
    <dgm:cxn modelId="{20305D47-81DE-1F42-8429-C6F93A388B5A}" type="presParOf" srcId="{F5330BF1-4AFE-274E-9667-2043D13FD784}" destId="{55B27A68-1FEA-FE40-9B3F-73E5EA4F8885}" srcOrd="1" destOrd="0" presId="urn:microsoft.com/office/officeart/2005/8/layout/list1"/>
    <dgm:cxn modelId="{088DF1E9-595E-054B-A768-A75220BACE9E}" type="presParOf" srcId="{E866AE7E-E40B-004F-B086-059C69680A2B}" destId="{368C2EAB-7F79-C24B-B1EE-D4F75829E4C0}" srcOrd="5" destOrd="0" presId="urn:microsoft.com/office/officeart/2005/8/layout/list1"/>
    <dgm:cxn modelId="{F4C8DB51-3A61-7D4A-A90E-15FDEADD4F12}" type="presParOf" srcId="{E866AE7E-E40B-004F-B086-059C69680A2B}" destId="{8673AED5-2922-C247-8844-858BACDB51B5}" srcOrd="6" destOrd="0" presId="urn:microsoft.com/office/officeart/2005/8/layout/list1"/>
    <dgm:cxn modelId="{3F89396A-C49F-0D41-A211-26E804B12692}" type="presParOf" srcId="{E866AE7E-E40B-004F-B086-059C69680A2B}" destId="{14414207-424A-8E46-8892-B557BA9729AA}" srcOrd="7" destOrd="0" presId="urn:microsoft.com/office/officeart/2005/8/layout/list1"/>
    <dgm:cxn modelId="{863D71D8-7917-BD42-AE8F-DCD7B1514B77}" type="presParOf" srcId="{E866AE7E-E40B-004F-B086-059C69680A2B}" destId="{52A116E7-4D67-DC40-973E-5D61A305498B}" srcOrd="8" destOrd="0" presId="urn:microsoft.com/office/officeart/2005/8/layout/list1"/>
    <dgm:cxn modelId="{6F4DABB8-2A27-834D-838C-D06EB09CB725}" type="presParOf" srcId="{52A116E7-4D67-DC40-973E-5D61A305498B}" destId="{0891DD53-140B-8A4F-97EC-F25BF6FBE1A5}" srcOrd="0" destOrd="0" presId="urn:microsoft.com/office/officeart/2005/8/layout/list1"/>
    <dgm:cxn modelId="{8C3B912D-F303-634C-B756-795DBE67EC62}" type="presParOf" srcId="{52A116E7-4D67-DC40-973E-5D61A305498B}" destId="{767EA76E-F5AA-5E40-B192-70F5A357449D}" srcOrd="1" destOrd="0" presId="urn:microsoft.com/office/officeart/2005/8/layout/list1"/>
    <dgm:cxn modelId="{BA6E731A-8A11-8E41-A58E-474C6C848548}" type="presParOf" srcId="{E866AE7E-E40B-004F-B086-059C69680A2B}" destId="{D72E4A39-D2D8-A24B-BE90-6E01522C5B20}" srcOrd="9" destOrd="0" presId="urn:microsoft.com/office/officeart/2005/8/layout/list1"/>
    <dgm:cxn modelId="{6F8DFE61-7151-2845-8D64-20B002E1574D}" type="presParOf" srcId="{E866AE7E-E40B-004F-B086-059C69680A2B}" destId="{43671EF5-72D3-0744-BA89-21A774B27951}" srcOrd="10" destOrd="0" presId="urn:microsoft.com/office/officeart/2005/8/layout/list1"/>
    <dgm:cxn modelId="{F882442D-97B6-A747-9641-DD3F79F183C2}" type="presParOf" srcId="{E866AE7E-E40B-004F-B086-059C69680A2B}" destId="{6A6AD21B-A29C-934D-96CF-42862FF85576}" srcOrd="11" destOrd="0" presId="urn:microsoft.com/office/officeart/2005/8/layout/list1"/>
    <dgm:cxn modelId="{D9A10402-9808-A349-BEE0-3A59FADBE09D}" type="presParOf" srcId="{E866AE7E-E40B-004F-B086-059C69680A2B}" destId="{001B22F1-9D1C-1A4B-AD74-1939D5837DA1}" srcOrd="12" destOrd="0" presId="urn:microsoft.com/office/officeart/2005/8/layout/list1"/>
    <dgm:cxn modelId="{5B5B2E82-8E8A-EF4B-B14E-9A00A9CD3849}" type="presParOf" srcId="{001B22F1-9D1C-1A4B-AD74-1939D5837DA1}" destId="{BCC452B0-4E26-334E-B5AF-F19C42B23C07}" srcOrd="0" destOrd="0" presId="urn:microsoft.com/office/officeart/2005/8/layout/list1"/>
    <dgm:cxn modelId="{F5F51F6D-DB49-DA4A-9055-C4EC09C05063}" type="presParOf" srcId="{001B22F1-9D1C-1A4B-AD74-1939D5837DA1}" destId="{5CDE96BD-579E-8B46-A4C9-BC5DD23C3B8D}" srcOrd="1" destOrd="0" presId="urn:microsoft.com/office/officeart/2005/8/layout/list1"/>
    <dgm:cxn modelId="{57D85FEC-8D89-7943-9ED0-D703D13B9C57}" type="presParOf" srcId="{E866AE7E-E40B-004F-B086-059C69680A2B}" destId="{46B435DA-B136-584F-B18A-C2475904B0E4}" srcOrd="13" destOrd="0" presId="urn:microsoft.com/office/officeart/2005/8/layout/list1"/>
    <dgm:cxn modelId="{FE89E8AB-7185-8341-8A5D-60A23919C322}" type="presParOf" srcId="{E866AE7E-E40B-004F-B086-059C69680A2B}" destId="{2C8ADB7B-840D-7640-9A8E-E3116A999086}" srcOrd="14" destOrd="0" presId="urn:microsoft.com/office/officeart/2005/8/layout/list1"/>
    <dgm:cxn modelId="{338AF532-8D14-8348-ACB4-AA3188199360}" type="presParOf" srcId="{E866AE7E-E40B-004F-B086-059C69680A2B}" destId="{919B39AF-AC56-A44B-A004-D510DAAAF219}" srcOrd="15" destOrd="0" presId="urn:microsoft.com/office/officeart/2005/8/layout/list1"/>
    <dgm:cxn modelId="{FB4F0DE3-C524-DA4A-B5E4-F820D656718A}" type="presParOf" srcId="{E866AE7E-E40B-004F-B086-059C69680A2B}" destId="{1CE4B216-973E-044F-9369-D13E68712D92}" srcOrd="16" destOrd="0" presId="urn:microsoft.com/office/officeart/2005/8/layout/list1"/>
    <dgm:cxn modelId="{415EE84E-537B-3841-949B-7318CFA9D046}" type="presParOf" srcId="{1CE4B216-973E-044F-9369-D13E68712D92}" destId="{6413625D-7D4C-BB4D-840F-4542D8014D09}" srcOrd="0" destOrd="0" presId="urn:microsoft.com/office/officeart/2005/8/layout/list1"/>
    <dgm:cxn modelId="{DBE66243-8882-3D4C-A766-FE4CAF66AD03}" type="presParOf" srcId="{1CE4B216-973E-044F-9369-D13E68712D92}" destId="{86FCB4B0-D29C-9242-95F8-7B06308A4266}" srcOrd="1" destOrd="0" presId="urn:microsoft.com/office/officeart/2005/8/layout/list1"/>
    <dgm:cxn modelId="{7D7A3C47-CCEA-C344-86A6-9573881EBB4A}" type="presParOf" srcId="{E866AE7E-E40B-004F-B086-059C69680A2B}" destId="{BDF8D9B2-0F60-F44B-B6AC-BBED08D80BC8}" srcOrd="17" destOrd="0" presId="urn:microsoft.com/office/officeart/2005/8/layout/list1"/>
    <dgm:cxn modelId="{77285EFB-5D65-D44E-9A86-20A040A5FE4D}" type="presParOf" srcId="{E866AE7E-E40B-004F-B086-059C69680A2B}" destId="{AAA17F47-99CD-E04D-992B-28077BCE173E}" srcOrd="18" destOrd="0" presId="urn:microsoft.com/office/officeart/2005/8/layout/list1"/>
    <dgm:cxn modelId="{C34E1218-CFF1-5C46-9DE6-6031EF9F0DC4}" type="presParOf" srcId="{E866AE7E-E40B-004F-B086-059C69680A2B}" destId="{E23DA3C8-0A0F-F149-A77C-1F7598D03975}" srcOrd="19" destOrd="0" presId="urn:microsoft.com/office/officeart/2005/8/layout/list1"/>
    <dgm:cxn modelId="{4DAE96D5-2E5E-E74C-97CC-1DB40E294910}" type="presParOf" srcId="{E866AE7E-E40B-004F-B086-059C69680A2B}" destId="{2D8E88F0-2C28-8144-8A5E-3B177647C8CA}" srcOrd="20" destOrd="0" presId="urn:microsoft.com/office/officeart/2005/8/layout/list1"/>
    <dgm:cxn modelId="{CD457449-1503-BD4F-A68E-4B5F185D5396}" type="presParOf" srcId="{2D8E88F0-2C28-8144-8A5E-3B177647C8CA}" destId="{6F6FD6F7-3BC3-E141-8220-B546A4162F44}" srcOrd="0" destOrd="0" presId="urn:microsoft.com/office/officeart/2005/8/layout/list1"/>
    <dgm:cxn modelId="{98E8AB93-F231-864E-981D-1502DD212BFE}" type="presParOf" srcId="{2D8E88F0-2C28-8144-8A5E-3B177647C8CA}" destId="{B0B1FA93-F65C-5447-9109-2FE34716D5E3}" srcOrd="1" destOrd="0" presId="urn:microsoft.com/office/officeart/2005/8/layout/list1"/>
    <dgm:cxn modelId="{7E8E97C4-C4F1-9347-A5FD-E0D7C76555CB}" type="presParOf" srcId="{E866AE7E-E40B-004F-B086-059C69680A2B}" destId="{45C0FD09-BAD1-6D49-A929-587D588CB0EE}" srcOrd="21" destOrd="0" presId="urn:microsoft.com/office/officeart/2005/8/layout/list1"/>
    <dgm:cxn modelId="{67901D18-8438-494E-B54E-6B4D1DE4C4DA}" type="presParOf" srcId="{E866AE7E-E40B-004F-B086-059C69680A2B}" destId="{EB455DA8-AE75-1D43-9A0B-7BA9455B327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5EF2C-52C1-144E-B727-0CF1F9EBCE79}">
      <dsp:nvSpPr>
        <dsp:cNvPr id="0" name=""/>
        <dsp:cNvSpPr/>
      </dsp:nvSpPr>
      <dsp:spPr>
        <a:xfrm>
          <a:off x="0" y="3956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213A9-BAE0-5C42-AA00-EDB2C4D40D9E}">
      <dsp:nvSpPr>
        <dsp:cNvPr id="0" name=""/>
        <dsp:cNvSpPr/>
      </dsp:nvSpPr>
      <dsp:spPr>
        <a:xfrm>
          <a:off x="345025" y="1004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Special education teacher</a:t>
          </a:r>
        </a:p>
      </dsp:txBody>
      <dsp:txXfrm>
        <a:off x="373846" y="129291"/>
        <a:ext cx="4772716" cy="532758"/>
      </dsp:txXfrm>
    </dsp:sp>
    <dsp:sp modelId="{8673AED5-2922-C247-8844-858BACDB51B5}">
      <dsp:nvSpPr>
        <dsp:cNvPr id="0" name=""/>
        <dsp:cNvSpPr/>
      </dsp:nvSpPr>
      <dsp:spPr>
        <a:xfrm>
          <a:off x="0" y="13028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27A68-1FEA-FE40-9B3F-73E5EA4F8885}">
      <dsp:nvSpPr>
        <dsp:cNvPr id="0" name=""/>
        <dsp:cNvSpPr/>
      </dsp:nvSpPr>
      <dsp:spPr>
        <a:xfrm>
          <a:off x="345025" y="10076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General education teacher</a:t>
          </a:r>
        </a:p>
      </dsp:txBody>
      <dsp:txXfrm>
        <a:off x="373846" y="1036491"/>
        <a:ext cx="4772716" cy="532758"/>
      </dsp:txXfrm>
    </dsp:sp>
    <dsp:sp modelId="{43671EF5-72D3-0744-BA89-21A774B27951}">
      <dsp:nvSpPr>
        <dsp:cNvPr id="0" name=""/>
        <dsp:cNvSpPr/>
      </dsp:nvSpPr>
      <dsp:spPr>
        <a:xfrm>
          <a:off x="0" y="22100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EA76E-F5AA-5E40-B192-70F5A357449D}">
      <dsp:nvSpPr>
        <dsp:cNvPr id="0" name=""/>
        <dsp:cNvSpPr/>
      </dsp:nvSpPr>
      <dsp:spPr>
        <a:xfrm>
          <a:off x="345025" y="19148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Related services personnel</a:t>
          </a:r>
        </a:p>
      </dsp:txBody>
      <dsp:txXfrm>
        <a:off x="373846" y="1943691"/>
        <a:ext cx="4772716" cy="532758"/>
      </dsp:txXfrm>
    </dsp:sp>
    <dsp:sp modelId="{2C8ADB7B-840D-7640-9A8E-E3116A999086}">
      <dsp:nvSpPr>
        <dsp:cNvPr id="0" name=""/>
        <dsp:cNvSpPr/>
      </dsp:nvSpPr>
      <dsp:spPr>
        <a:xfrm>
          <a:off x="0" y="31172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E96BD-579E-8B46-A4C9-BC5DD23C3B8D}">
      <dsp:nvSpPr>
        <dsp:cNvPr id="0" name=""/>
        <dsp:cNvSpPr/>
      </dsp:nvSpPr>
      <dsp:spPr>
        <a:xfrm>
          <a:off x="345025" y="28220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School-site admin</a:t>
          </a:r>
        </a:p>
      </dsp:txBody>
      <dsp:txXfrm>
        <a:off x="373846" y="2850891"/>
        <a:ext cx="4772716" cy="532758"/>
      </dsp:txXfrm>
    </dsp:sp>
    <dsp:sp modelId="{AAA17F47-99CD-E04D-992B-28077BCE173E}">
      <dsp:nvSpPr>
        <dsp:cNvPr id="0" name=""/>
        <dsp:cNvSpPr/>
      </dsp:nvSpPr>
      <dsp:spPr>
        <a:xfrm>
          <a:off x="0" y="40244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CB4B0-D29C-9242-95F8-7B06308A4266}">
      <dsp:nvSpPr>
        <dsp:cNvPr id="0" name=""/>
        <dsp:cNvSpPr/>
      </dsp:nvSpPr>
      <dsp:spPr>
        <a:xfrm>
          <a:off x="345025" y="37292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District-level admin </a:t>
          </a:r>
        </a:p>
      </dsp:txBody>
      <dsp:txXfrm>
        <a:off x="373846" y="3758091"/>
        <a:ext cx="4772716" cy="532758"/>
      </dsp:txXfrm>
    </dsp:sp>
    <dsp:sp modelId="{EB455DA8-AE75-1D43-9A0B-7BA9455B327C}">
      <dsp:nvSpPr>
        <dsp:cNvPr id="0" name=""/>
        <dsp:cNvSpPr/>
      </dsp:nvSpPr>
      <dsp:spPr>
        <a:xfrm>
          <a:off x="0" y="4931670"/>
          <a:ext cx="6900512"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1FA93-F65C-5447-9109-2FE34716D5E3}">
      <dsp:nvSpPr>
        <dsp:cNvPr id="0" name=""/>
        <dsp:cNvSpPr/>
      </dsp:nvSpPr>
      <dsp:spPr>
        <a:xfrm>
          <a:off x="345025" y="4636470"/>
          <a:ext cx="4830358"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89000">
            <a:lnSpc>
              <a:spcPct val="90000"/>
            </a:lnSpc>
            <a:spcBef>
              <a:spcPct val="0"/>
            </a:spcBef>
            <a:spcAft>
              <a:spcPct val="35000"/>
            </a:spcAft>
            <a:buNone/>
          </a:pPr>
          <a:r>
            <a:rPr lang="en-US" sz="2000" kern="1200"/>
            <a:t>Other </a:t>
          </a:r>
        </a:p>
      </dsp:txBody>
      <dsp:txXfrm>
        <a:off x="373846" y="4665291"/>
        <a:ext cx="477271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46349-D508-FC41-A91B-5FA8CAFFE94F}"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F9456-37F1-6E4E-9488-A5ED05EC00AC}" type="slidenum">
              <a:rPr lang="en-US" smtClean="0"/>
              <a:t>‹#›</a:t>
            </a:fld>
            <a:endParaRPr lang="en-US"/>
          </a:p>
        </p:txBody>
      </p:sp>
    </p:spTree>
    <p:extLst>
      <p:ext uri="{BB962C8B-B14F-4D97-AF65-F5344CB8AC3E}">
        <p14:creationId xmlns:p14="http://schemas.microsoft.com/office/powerpoint/2010/main" val="22542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Times New Roman" panose="02020603050405020304" pitchFamily="18" charset="0"/>
              </a:rPr>
              <a:t>The more frightened and helpless one feels, the more likely he or she has been traumatized” (The ARC, 2011, p. 1). Traumatic experiences can negatively impact the developing brain and are therefore especially impactful when these traumas are experienced in childhood.</a:t>
            </a:r>
            <a:endParaRPr lang="en-US" dirty="0"/>
          </a:p>
          <a:p>
            <a:endParaRPr lang="en-US" dirty="0"/>
          </a:p>
        </p:txBody>
      </p:sp>
      <p:sp>
        <p:nvSpPr>
          <p:cNvPr id="4" name="Slide Number Placeholder 3"/>
          <p:cNvSpPr>
            <a:spLocks noGrp="1"/>
          </p:cNvSpPr>
          <p:nvPr>
            <p:ph type="sldNum" sz="quarter" idx="5"/>
          </p:nvPr>
        </p:nvSpPr>
        <p:spPr/>
        <p:txBody>
          <a:bodyPr/>
          <a:lstStyle/>
          <a:p>
            <a:fld id="{728F9456-37F1-6E4E-9488-A5ED05EC00AC}" type="slidenum">
              <a:rPr lang="en-US" smtClean="0"/>
              <a:t>7</a:t>
            </a:fld>
            <a:endParaRPr lang="en-US"/>
          </a:p>
        </p:txBody>
      </p:sp>
    </p:spTree>
    <p:extLst>
      <p:ext uri="{BB962C8B-B14F-4D97-AF65-F5344CB8AC3E}">
        <p14:creationId xmlns:p14="http://schemas.microsoft.com/office/powerpoint/2010/main" val="353582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F9456-37F1-6E4E-9488-A5ED05EC00AC}" type="slidenum">
              <a:rPr lang="en-US" smtClean="0"/>
              <a:t>17</a:t>
            </a:fld>
            <a:endParaRPr lang="en-US"/>
          </a:p>
        </p:txBody>
      </p:sp>
    </p:spTree>
    <p:extLst>
      <p:ext uri="{BB962C8B-B14F-4D97-AF65-F5344CB8AC3E}">
        <p14:creationId xmlns:p14="http://schemas.microsoft.com/office/powerpoint/2010/main" val="51775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F9456-37F1-6E4E-9488-A5ED05EC00AC}" type="slidenum">
              <a:rPr lang="en-US" smtClean="0"/>
              <a:t>19</a:t>
            </a:fld>
            <a:endParaRPr lang="en-US"/>
          </a:p>
        </p:txBody>
      </p:sp>
    </p:spTree>
    <p:extLst>
      <p:ext uri="{BB962C8B-B14F-4D97-AF65-F5344CB8AC3E}">
        <p14:creationId xmlns:p14="http://schemas.microsoft.com/office/powerpoint/2010/main" val="168724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A900-27A5-7F73-6B33-44378EEE6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C03DD-3324-ABCA-1BE5-CC7FB13A8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B498D-988A-986C-2F6C-DB71613AA866}"/>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1C185C79-6806-6412-C998-8BA226A45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703EB-3347-2EF0-C03E-48884EA3CAA2}"/>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144391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2ACD-E6C6-257A-E291-6BEB73AC8E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9F79B5-8670-CFD7-5569-5876D8A2B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076B5-C687-EC1D-DD40-42B3C2B8947E}"/>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4A35F4DC-A9DC-3BB0-965F-9F7B88BD1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7D9E8-DB7B-EEEE-C368-F3DDBF955634}"/>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138457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1E0EB-C2A1-8CC6-D9E8-B6936C7990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C4638-AB4F-8D3E-566A-8FAFCB407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6E63F-C99F-5DDF-1FFE-199490E163CA}"/>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9896CD98-EB8C-B246-C1AE-3B293AAD8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07C1-7994-90EB-B1DD-422606D559CC}"/>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361112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934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7BC0-EF80-0301-3C83-A96F78C58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9F97C-4C82-3B7B-753B-0BCCB2AAA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0705E-69D7-4588-006F-2E58A6D2C255}"/>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D2F8F606-D675-2B64-26D4-7BD9730BC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7F5CD-4E17-E9EB-DD52-9E835561EB87}"/>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65559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2D5D-D11F-307B-5613-106E8C104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22F4F-AC0D-44D0-7F8F-40A0FA0DF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FAC6B-756C-E865-484C-09AEE39CDB19}"/>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1B1E80D7-1722-4073-054B-D69016CF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F9D26-9A8A-335E-7B4D-7E6DB2D05A98}"/>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324956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D524-C89E-5F62-A43E-4EB4F4599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9FDD4-2C19-1BA4-A18F-CD9B70B84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670AD-0989-D400-E206-DA5666525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E4AED8-6E45-C0C3-A82A-C55F66803A7A}"/>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6" name="Footer Placeholder 5">
            <a:extLst>
              <a:ext uri="{FF2B5EF4-FFF2-40B4-BE49-F238E27FC236}">
                <a16:creationId xmlns:a16="http://schemas.microsoft.com/office/drawing/2014/main" id="{24E92626-BB06-2AAE-5B9D-A771AC9CE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76193-4439-B10E-C12D-301108E180A5}"/>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343188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4C5D-04E2-0034-EECC-44DA32567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132F81-7732-C481-2F36-5C8B4564B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494C7B-EF27-6F19-CC41-F0EC7AFCA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C35E8-A1E0-0CC2-0C86-7A9DCCB7A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C5EC8-5C9C-7386-3F83-2E7F498E9D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259DE-6A3B-5F80-9D04-75247D497473}"/>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8" name="Footer Placeholder 7">
            <a:extLst>
              <a:ext uri="{FF2B5EF4-FFF2-40B4-BE49-F238E27FC236}">
                <a16:creationId xmlns:a16="http://schemas.microsoft.com/office/drawing/2014/main" id="{B6A565E1-6863-F134-09E9-491A8B5BE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2F932C-7609-93B5-4AFA-3109EC44A287}"/>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306792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504B-B12E-35B9-F353-418CDB1C99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8DBBA2-5D8D-B5F5-F92E-6F18E55D0D65}"/>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4" name="Footer Placeholder 3">
            <a:extLst>
              <a:ext uri="{FF2B5EF4-FFF2-40B4-BE49-F238E27FC236}">
                <a16:creationId xmlns:a16="http://schemas.microsoft.com/office/drawing/2014/main" id="{8C0637BD-935B-B837-79E2-DE3BDFB7DA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2E824-14D7-4142-9AFE-666C2B6ACFA1}"/>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429453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87C10-24FE-8126-9FD6-EC3BD93A002B}"/>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3" name="Footer Placeholder 2">
            <a:extLst>
              <a:ext uri="{FF2B5EF4-FFF2-40B4-BE49-F238E27FC236}">
                <a16:creationId xmlns:a16="http://schemas.microsoft.com/office/drawing/2014/main" id="{72E4E699-4F44-92CD-4667-F211F5B71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585A9D-EF29-4050-544A-D5EF38CA85E2}"/>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353377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4B54-D842-CAF8-8C86-71E4A8E389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98121-66E0-52E0-4338-13EF9FDBA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23AE3-7EF5-D13B-FDBA-73B24D41F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ADAAA-31C7-FD4C-AB88-2CFF6F1D3AC7}"/>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6" name="Footer Placeholder 5">
            <a:extLst>
              <a:ext uri="{FF2B5EF4-FFF2-40B4-BE49-F238E27FC236}">
                <a16:creationId xmlns:a16="http://schemas.microsoft.com/office/drawing/2014/main" id="{C12833F6-8819-6454-33D5-5265BCC1F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7E08D-498D-BB8D-5A5F-F2F8F3C33A8A}"/>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427607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549B-E6B7-744B-9213-D4667068D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7570E-4DD1-C93C-BF2C-8D3000339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B0B0E-6206-5CFD-1469-AC8E1C6D0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6EB45-F97D-2ADC-7B50-BB07329C00BB}"/>
              </a:ext>
            </a:extLst>
          </p:cNvPr>
          <p:cNvSpPr>
            <a:spLocks noGrp="1"/>
          </p:cNvSpPr>
          <p:nvPr>
            <p:ph type="dt" sz="half" idx="10"/>
          </p:nvPr>
        </p:nvSpPr>
        <p:spPr/>
        <p:txBody>
          <a:bodyPr/>
          <a:lstStyle/>
          <a:p>
            <a:fld id="{FE0507C9-AE8B-5341-BF12-3377B1E6F61F}" type="datetimeFigureOut">
              <a:rPr lang="en-US" smtClean="0"/>
              <a:t>7/18/2024</a:t>
            </a:fld>
            <a:endParaRPr lang="en-US"/>
          </a:p>
        </p:txBody>
      </p:sp>
      <p:sp>
        <p:nvSpPr>
          <p:cNvPr id="6" name="Footer Placeholder 5">
            <a:extLst>
              <a:ext uri="{FF2B5EF4-FFF2-40B4-BE49-F238E27FC236}">
                <a16:creationId xmlns:a16="http://schemas.microsoft.com/office/drawing/2014/main" id="{0A801FFD-F1F5-A261-0C06-993FAC288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BDD35-5EB0-3ADC-BCEC-4F9C26D54168}"/>
              </a:ext>
            </a:extLst>
          </p:cNvPr>
          <p:cNvSpPr>
            <a:spLocks noGrp="1"/>
          </p:cNvSpPr>
          <p:nvPr>
            <p:ph type="sldNum" sz="quarter" idx="12"/>
          </p:nvPr>
        </p:nvSpPr>
        <p:spPr/>
        <p:txBody>
          <a:bodyPr/>
          <a:lstStyle/>
          <a:p>
            <a:fld id="{481CE91E-5F3D-1B46-9473-76D124211511}" type="slidenum">
              <a:rPr lang="en-US" smtClean="0"/>
              <a:t>‹#›</a:t>
            </a:fld>
            <a:endParaRPr lang="en-US"/>
          </a:p>
        </p:txBody>
      </p:sp>
    </p:spTree>
    <p:extLst>
      <p:ext uri="{BB962C8B-B14F-4D97-AF65-F5344CB8AC3E}">
        <p14:creationId xmlns:p14="http://schemas.microsoft.com/office/powerpoint/2010/main" val="129913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24BBA-BC0C-83D5-F9EB-4503FE215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C23A5-8CD4-DFCA-25FD-DDC4E657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9F755-D119-2482-F98D-5EF223E9D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507C9-AE8B-5341-BF12-3377B1E6F61F}" type="datetimeFigureOut">
              <a:rPr lang="en-US" smtClean="0"/>
              <a:t>7/18/2024</a:t>
            </a:fld>
            <a:endParaRPr lang="en-US"/>
          </a:p>
        </p:txBody>
      </p:sp>
      <p:sp>
        <p:nvSpPr>
          <p:cNvPr id="5" name="Footer Placeholder 4">
            <a:extLst>
              <a:ext uri="{FF2B5EF4-FFF2-40B4-BE49-F238E27FC236}">
                <a16:creationId xmlns:a16="http://schemas.microsoft.com/office/drawing/2014/main" id="{F77DA5C5-955B-03C6-BE10-08976EE9A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125D42-EF87-F435-D597-FEF235E4E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CE91E-5F3D-1B46-9473-76D124211511}" type="slidenum">
              <a:rPr lang="en-US" smtClean="0"/>
              <a:t>‹#›</a:t>
            </a:fld>
            <a:endParaRPr lang="en-US"/>
          </a:p>
        </p:txBody>
      </p:sp>
    </p:spTree>
    <p:extLst>
      <p:ext uri="{BB962C8B-B14F-4D97-AF65-F5344CB8AC3E}">
        <p14:creationId xmlns:p14="http://schemas.microsoft.com/office/powerpoint/2010/main" val="172829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arningdisabilitytoday.co.uk/trauma-informed-care-and-intellectual-disability" TargetMode="External"/><Relationship Id="rId2" Type="http://schemas.openxmlformats.org/officeDocument/2006/relationships/hyperlink" Target="https://www.samhsa.gov/trauma-viole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mhsa.gov/trauma-viol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7833" y="6045995"/>
            <a:ext cx="2434108" cy="640080"/>
          </a:xfrm>
          <a:prstGeom prst="rect">
            <a:avLst/>
          </a:prstGeom>
          <a:noFill/>
          <a:ln w="9525">
            <a:noFill/>
            <a:miter lim="800000"/>
            <a:headEnd/>
            <a:tailEnd/>
          </a:ln>
          <a:effectLst/>
        </p:spPr>
      </p:pic>
      <p:pic>
        <p:nvPicPr>
          <p:cNvPr id="1027" name="Picture 3" descr="C:\Users\Family\Downloads\SIU_stem_ed_rgb209-wht.png"/>
          <p:cNvPicPr>
            <a:picLocks noChangeAspect="1" noChangeArrowheads="1"/>
          </p:cNvPicPr>
          <p:nvPr/>
        </p:nvPicPr>
        <p:blipFill>
          <a:blip r:embed="rId3" cstate="print"/>
          <a:srcRect/>
          <a:stretch>
            <a:fillRect/>
          </a:stretch>
        </p:blipFill>
        <p:spPr bwMode="auto">
          <a:xfrm>
            <a:off x="4732647" y="6050042"/>
            <a:ext cx="2139697" cy="548640"/>
          </a:xfrm>
          <a:prstGeom prst="rect">
            <a:avLst/>
          </a:prstGeom>
          <a:noFill/>
        </p:spPr>
      </p:pic>
      <p:pic>
        <p:nvPicPr>
          <p:cNvPr id="1028" name="Picture 4" descr="C:\Users\Family\Downloads\SPED-BAT-logo-RGB (1).png"/>
          <p:cNvPicPr>
            <a:picLocks noChangeAspect="1" noChangeArrowheads="1"/>
          </p:cNvPicPr>
          <p:nvPr/>
        </p:nvPicPr>
        <p:blipFill>
          <a:blip r:embed="rId4" cstate="print"/>
          <a:srcRect/>
          <a:stretch>
            <a:fillRect/>
          </a:stretch>
        </p:blipFill>
        <p:spPr bwMode="auto">
          <a:xfrm>
            <a:off x="9262442" y="24090"/>
            <a:ext cx="2721592" cy="2704533"/>
          </a:xfrm>
          <a:prstGeom prst="rect">
            <a:avLst/>
          </a:prstGeom>
          <a:noFill/>
        </p:spPr>
      </p:pic>
      <p:sp>
        <p:nvSpPr>
          <p:cNvPr id="1030" name="AutoShape 6" descr="Illinois State Board of Educa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llinois State Board of Educa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3" name="Picture 9" descr="C:\Users\Family\Downloads\ISBE-logo-color-seal-black.png"/>
          <p:cNvPicPr>
            <a:picLocks noChangeAspect="1" noChangeArrowheads="1"/>
          </p:cNvPicPr>
          <p:nvPr/>
        </p:nvPicPr>
        <p:blipFill>
          <a:blip r:embed="rId5" cstate="print"/>
          <a:srcRect/>
          <a:stretch>
            <a:fillRect/>
          </a:stretch>
        </p:blipFill>
        <p:spPr bwMode="auto">
          <a:xfrm>
            <a:off x="280400" y="807958"/>
            <a:ext cx="2341541" cy="953296"/>
          </a:xfrm>
          <a:prstGeom prst="rect">
            <a:avLst/>
          </a:prstGeom>
          <a:noFill/>
        </p:spPr>
      </p:pic>
      <p:pic>
        <p:nvPicPr>
          <p:cNvPr id="3" name="Picture 3" descr="A picture containing text, tableware, plate, dishware&#10;&#10;Description automatically generated">
            <a:extLst>
              <a:ext uri="{FF2B5EF4-FFF2-40B4-BE49-F238E27FC236}">
                <a16:creationId xmlns:a16="http://schemas.microsoft.com/office/drawing/2014/main" id="{7B641AF3-D8A0-F5EB-BD2B-8E5E7939EFD7}"/>
              </a:ext>
            </a:extLst>
          </p:cNvPr>
          <p:cNvPicPr>
            <a:picLocks noChangeAspect="1"/>
          </p:cNvPicPr>
          <p:nvPr/>
        </p:nvPicPr>
        <p:blipFill>
          <a:blip r:embed="rId6"/>
          <a:stretch>
            <a:fillRect/>
          </a:stretch>
        </p:blipFill>
        <p:spPr>
          <a:xfrm>
            <a:off x="9259049" y="6045995"/>
            <a:ext cx="2724985" cy="552687"/>
          </a:xfrm>
          <a:prstGeom prst="rect">
            <a:avLst/>
          </a:prstGeom>
        </p:spPr>
      </p:pic>
      <p:sp>
        <p:nvSpPr>
          <p:cNvPr id="2" name="Title 1">
            <a:extLst>
              <a:ext uri="{FF2B5EF4-FFF2-40B4-BE49-F238E27FC236}">
                <a16:creationId xmlns:a16="http://schemas.microsoft.com/office/drawing/2014/main" id="{D12274D2-8D75-F91E-03C8-B67D91D69F96}"/>
              </a:ext>
            </a:extLst>
          </p:cNvPr>
          <p:cNvSpPr txBox="1">
            <a:spLocks/>
          </p:cNvSpPr>
          <p:nvPr/>
        </p:nvSpPr>
        <p:spPr>
          <a:xfrm>
            <a:off x="1104145" y="2235200"/>
            <a:ext cx="9676093" cy="12425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0" u="sng" dirty="0">
                <a:solidFill>
                  <a:srgbClr val="7D1414"/>
                </a:solidFill>
                <a:effectLst/>
                <a:latin typeface="Times New Roman" panose="02020603050405020304" pitchFamily="18" charset="0"/>
              </a:rPr>
              <a:t>B</a:t>
            </a:r>
            <a:r>
              <a:rPr lang="en-US" sz="3200" b="1" i="0" dirty="0">
                <a:solidFill>
                  <a:srgbClr val="7D1414"/>
                </a:solidFill>
                <a:effectLst/>
                <a:latin typeface="Times New Roman" panose="02020603050405020304" pitchFamily="18" charset="0"/>
              </a:rPr>
              <a:t>ehavior </a:t>
            </a:r>
            <a:r>
              <a:rPr lang="en-US" sz="3200" b="1" i="0" u="sng" dirty="0">
                <a:solidFill>
                  <a:srgbClr val="7D1414"/>
                </a:solidFill>
                <a:effectLst/>
                <a:latin typeface="Times New Roman" panose="02020603050405020304" pitchFamily="18" charset="0"/>
              </a:rPr>
              <a:t>A</a:t>
            </a:r>
            <a:r>
              <a:rPr lang="en-US" sz="3200" b="1" i="0" dirty="0">
                <a:solidFill>
                  <a:srgbClr val="7D1414"/>
                </a:solidFill>
                <a:effectLst/>
                <a:latin typeface="Times New Roman" panose="02020603050405020304" pitchFamily="18" charset="0"/>
              </a:rPr>
              <a:t>ssessment </a:t>
            </a:r>
            <a:r>
              <a:rPr lang="en-US" sz="3200" b="1" i="0" u="sng" dirty="0">
                <a:solidFill>
                  <a:srgbClr val="7D1414"/>
                </a:solidFill>
                <a:effectLst/>
                <a:latin typeface="Times New Roman" panose="02020603050405020304" pitchFamily="18" charset="0"/>
              </a:rPr>
              <a:t>T</a:t>
            </a:r>
            <a:r>
              <a:rPr lang="en-US" sz="3200" b="1" i="0" dirty="0">
                <a:solidFill>
                  <a:srgbClr val="7D1414"/>
                </a:solidFill>
                <a:effectLst/>
                <a:latin typeface="Times New Roman" panose="02020603050405020304" pitchFamily="18" charset="0"/>
              </a:rPr>
              <a:t>raining Fall 2022 Conference</a:t>
            </a:r>
            <a:r>
              <a:rPr lang="en-US" sz="3200" b="0" i="0" dirty="0">
                <a:solidFill>
                  <a:srgbClr val="7D1414"/>
                </a:solidFill>
                <a:effectLst/>
                <a:latin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BAT  Topic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0BE24-98F1-840F-A515-CD6A90CE467D}"/>
              </a:ext>
            </a:extLst>
          </p:cNvPr>
          <p:cNvSpPr>
            <a:spLocks noGrp="1"/>
          </p:cNvSpPr>
          <p:nvPr>
            <p:ph type="title"/>
          </p:nvPr>
        </p:nvSpPr>
        <p:spPr>
          <a:xfrm>
            <a:off x="1523984" y="1054121"/>
            <a:ext cx="9465131" cy="1184111"/>
          </a:xfrm>
        </p:spPr>
        <p:txBody>
          <a:bodyPr>
            <a:normAutofit/>
          </a:bodyPr>
          <a:lstStyle/>
          <a:p>
            <a:r>
              <a:rPr lang="en-US" dirty="0">
                <a:latin typeface="Times New Roman" panose="02020603050405020304" pitchFamily="18" charset="0"/>
                <a:cs typeface="Times New Roman" panose="02020603050405020304" pitchFamily="18" charset="0"/>
              </a:rPr>
              <a:t>Being </a:t>
            </a:r>
            <a:r>
              <a:rPr lang="en-US">
                <a:effectLst/>
                <a:latin typeface="Times New Roman" panose="02020603050405020304" pitchFamily="18" charset="0"/>
                <a:ea typeface="Times New Roman" panose="02020603050405020304" pitchFamily="18" charset="0"/>
                <a:cs typeface="Times New Roman" panose="02020603050405020304" pitchFamily="18" charset="0"/>
              </a:rPr>
              <a:t>Trauma-informed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1DBA85-24AF-C5EB-0745-043B09FDC8A7}"/>
              </a:ext>
            </a:extLst>
          </p:cNvPr>
          <p:cNvSpPr>
            <a:spLocks noGrp="1"/>
          </p:cNvSpPr>
          <p:nvPr>
            <p:ph idx="1"/>
          </p:nvPr>
        </p:nvSpPr>
        <p:spPr>
          <a:xfrm>
            <a:off x="1524000" y="2399099"/>
            <a:ext cx="9465564" cy="3400969"/>
          </a:xfrm>
        </p:spPr>
        <p:txBody>
          <a:bodyPr>
            <a:normAutofit/>
          </a:bodyPr>
          <a:lstStyle/>
          <a:p>
            <a:pPr marL="0" indent="0">
              <a:buNone/>
            </a:pPr>
            <a:r>
              <a:rPr lang="en-US" sz="2400">
                <a:effectLst/>
                <a:latin typeface="Times New Roman" panose="02020603050405020304" pitchFamily="18" charset="0"/>
                <a:ea typeface="Times New Roman" panose="02020603050405020304" pitchFamily="18" charset="0"/>
              </a:rPr>
              <a:t>Trauma-informed practices are not a specific set of actions, but a rather a set of services, supports, and principles rooted in empathy. Trauma-informed practices shift the focus of interventions from </a:t>
            </a:r>
            <a:r>
              <a:rPr lang="en-US" sz="2400" i="1">
                <a:effectLst/>
                <a:latin typeface="Times New Roman" panose="02020603050405020304" pitchFamily="18" charset="0"/>
                <a:ea typeface="Times New Roman" panose="02020603050405020304" pitchFamily="18" charset="0"/>
              </a:rPr>
              <a:t>“What’s wrong with you?” </a:t>
            </a:r>
            <a:r>
              <a:rPr lang="en-US" sz="2400">
                <a:effectLst/>
                <a:latin typeface="Times New Roman" panose="02020603050405020304" pitchFamily="18" charset="0"/>
                <a:ea typeface="Times New Roman" panose="02020603050405020304" pitchFamily="18" charset="0"/>
              </a:rPr>
              <a:t>to </a:t>
            </a:r>
            <a:r>
              <a:rPr lang="en-US" sz="2400" i="1">
                <a:effectLst/>
                <a:latin typeface="Times New Roman" panose="02020603050405020304" pitchFamily="18" charset="0"/>
                <a:ea typeface="Times New Roman" panose="02020603050405020304" pitchFamily="18" charset="0"/>
              </a:rPr>
              <a:t>“What happened to you?”.</a:t>
            </a:r>
            <a:endParaRPr lang="en-US" sz="2400">
              <a:effectLst/>
              <a:latin typeface="Times New Roman" panose="02020603050405020304" pitchFamily="18" charset="0"/>
              <a:ea typeface="Times New Roman" panose="02020603050405020304" pitchFamily="18" charset="0"/>
            </a:endParaRPr>
          </a:p>
          <a:p>
            <a:endParaRPr lang="en-US" sz="2400"/>
          </a:p>
        </p:txBody>
      </p:sp>
    </p:spTree>
    <p:extLst>
      <p:ext uri="{BB962C8B-B14F-4D97-AF65-F5344CB8AC3E}">
        <p14:creationId xmlns:p14="http://schemas.microsoft.com/office/powerpoint/2010/main" val="273074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7">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9"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0"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1"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2"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3" name="Rectangle 1042">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267559C-1F7D-0F48-A79D-ACF22553CB0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Discipline</a:t>
            </a:r>
          </a:p>
        </p:txBody>
      </p:sp>
      <p:pic>
        <p:nvPicPr>
          <p:cNvPr id="1026" name="Picture 2" descr="California Embrace of Obama School Discipline Plan Endangers Students">
            <a:extLst>
              <a:ext uri="{FF2B5EF4-FFF2-40B4-BE49-F238E27FC236}">
                <a16:creationId xmlns:a16="http://schemas.microsoft.com/office/drawing/2014/main" id="{B3C174C2-830D-024F-816E-3FDA586ACC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8" r="30429" b="-1"/>
          <a:stretch/>
        </p:blipFill>
        <p:spPr bwMode="auto">
          <a:xfrm>
            <a:off x="1424902" y="2995218"/>
            <a:ext cx="3209779" cy="2557688"/>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2A789DB-2906-0546-841D-8C8C852203C9}"/>
              </a:ext>
            </a:extLst>
          </p:cNvPr>
          <p:cNvSpPr>
            <a:spLocks noGrp="1"/>
          </p:cNvSpPr>
          <p:nvPr>
            <p:ph idx="1"/>
          </p:nvPr>
        </p:nvSpPr>
        <p:spPr>
          <a:xfrm>
            <a:off x="5295569" y="2494450"/>
            <a:ext cx="5471529" cy="3563159"/>
          </a:xfrm>
        </p:spPr>
        <p:txBody>
          <a:bodyPr>
            <a:normAutofit/>
          </a:bodyPr>
          <a:lstStyle/>
          <a:p>
            <a:pPr lvl="0"/>
            <a:r>
              <a:rPr lang="en-US" sz="2400"/>
              <a:t>W</a:t>
            </a:r>
            <a:r>
              <a:rPr lang="en-US" sz="2400" cap="none"/>
              <a:t>hat were your behavioral experiences in school? </a:t>
            </a:r>
          </a:p>
          <a:p>
            <a:pPr lvl="0"/>
            <a:endParaRPr lang="en-US" sz="2400" cap="none"/>
          </a:p>
          <a:p>
            <a:pPr lvl="0"/>
            <a:r>
              <a:rPr lang="en-US" sz="2400" cap="none"/>
              <a:t>How were you punished for disciplinary infractions? </a:t>
            </a:r>
          </a:p>
          <a:p>
            <a:pPr lvl="0"/>
            <a:endParaRPr lang="en-US" sz="2400"/>
          </a:p>
          <a:p>
            <a:pPr lvl="0"/>
            <a:r>
              <a:rPr lang="en-US" sz="2400"/>
              <a:t>W</a:t>
            </a:r>
            <a:r>
              <a:rPr lang="en-US" sz="2400" cap="none"/>
              <a:t>ere there students for whom such measures were not effective? Why might this be the case?</a:t>
            </a:r>
          </a:p>
          <a:p>
            <a:endParaRPr lang="en-US" sz="2400"/>
          </a:p>
        </p:txBody>
      </p:sp>
    </p:spTree>
    <p:extLst>
      <p:ext uri="{BB962C8B-B14F-4D97-AF65-F5344CB8AC3E}">
        <p14:creationId xmlns:p14="http://schemas.microsoft.com/office/powerpoint/2010/main" val="167761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Typical disciplinary responses</a:t>
            </a:r>
            <a:endParaRPr lang="en-US">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3"/>
          </p:nvPr>
        </p:nvSpPr>
        <p:spPr>
          <a:xfrm>
            <a:off x="838200" y="2269173"/>
            <a:ext cx="10515600" cy="3659988"/>
          </a:xfrm>
        </p:spPr>
        <p:txBody>
          <a:bodyPr>
            <a:normAutofit/>
          </a:bodyPr>
          <a:lstStyle/>
          <a:p>
            <a:r>
              <a:rPr lang="en-US" sz="2400" cap="none">
                <a:latin typeface="Times New Roman" panose="02020603050405020304" pitchFamily="18" charset="0"/>
                <a:cs typeface="Times New Roman" panose="02020603050405020304" pitchFamily="18" charset="0"/>
              </a:rPr>
              <a:t>Represents an interaction involving student’s behavior and adult’s interpretation/response to it</a:t>
            </a:r>
          </a:p>
          <a:p>
            <a:r>
              <a:rPr lang="en-US" sz="2400" cap="none">
                <a:latin typeface="Times New Roman" panose="02020603050405020304" pitchFamily="18" charset="0"/>
                <a:cs typeface="Times New Roman" panose="02020603050405020304" pitchFamily="18" charset="0"/>
              </a:rPr>
              <a:t>Can be used to identify students who need intensive levels of behavior support and intervention for high rates of:</a:t>
            </a:r>
          </a:p>
          <a:p>
            <a:pPr lvl="1"/>
            <a:r>
              <a:rPr lang="en-US" cap="none">
                <a:latin typeface="Times New Roman" panose="02020603050405020304" pitchFamily="18" charset="0"/>
                <a:cs typeface="Times New Roman" panose="02020603050405020304" pitchFamily="18" charset="0"/>
              </a:rPr>
              <a:t>Externalizing behavior: acting out such as aggression, self-injury, vandalism</a:t>
            </a:r>
          </a:p>
          <a:p>
            <a:pPr lvl="1"/>
            <a:r>
              <a:rPr lang="en-US" cap="none">
                <a:latin typeface="Times New Roman" panose="02020603050405020304" pitchFamily="18" charset="0"/>
                <a:cs typeface="Times New Roman" panose="02020603050405020304" pitchFamily="18" charset="0"/>
              </a:rPr>
              <a:t>Internalizing behavior: covert behavior such as attentional problems or being withdrawn (non-participation)</a:t>
            </a:r>
          </a:p>
          <a:p>
            <a:r>
              <a:rPr lang="en-US" sz="2400" cap="none">
                <a:latin typeface="Times New Roman" panose="02020603050405020304" pitchFamily="18" charset="0"/>
                <a:cs typeface="Times New Roman" panose="02020603050405020304" pitchFamily="18" charset="0"/>
              </a:rPr>
              <a:t>Tend to rely on punishment (office referrals, etc.) </a:t>
            </a:r>
          </a:p>
          <a:p>
            <a:r>
              <a:rPr lang="en-US" sz="2400" cap="none">
                <a:latin typeface="Times New Roman" panose="02020603050405020304" pitchFamily="18" charset="0"/>
                <a:cs typeface="Times New Roman" panose="02020603050405020304" pitchFamily="18" charset="0"/>
              </a:rPr>
              <a:t>Do not often involve teaching new or replacement behaviors</a:t>
            </a:r>
          </a:p>
        </p:txBody>
      </p:sp>
    </p:spTree>
    <p:extLst>
      <p:ext uri="{BB962C8B-B14F-4D97-AF65-F5344CB8AC3E}">
        <p14:creationId xmlns:p14="http://schemas.microsoft.com/office/powerpoint/2010/main" val="5884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59C7B6-BFDD-9349-A3BF-FE75A8229449}"/>
              </a:ext>
            </a:extLst>
          </p:cNvPr>
          <p:cNvGraphicFramePr>
            <a:graphicFrameLocks noGrp="1"/>
          </p:cNvGraphicFramePr>
          <p:nvPr>
            <p:ph sz="quarter" idx="13"/>
          </p:nvPr>
        </p:nvGraphicFramePr>
        <p:xfrm>
          <a:off x="1139370" y="449728"/>
          <a:ext cx="9913256" cy="5876932"/>
        </p:xfrm>
        <a:graphic>
          <a:graphicData uri="http://schemas.openxmlformats.org/drawingml/2006/table">
            <a:tbl>
              <a:tblPr firstRow="1" firstCol="1" bandRow="1">
                <a:noFill/>
                <a:tableStyleId>{5C22544A-7EE6-4342-B048-85BDC9FD1C3A}</a:tableStyleId>
              </a:tblPr>
              <a:tblGrid>
                <a:gridCol w="4564930">
                  <a:extLst>
                    <a:ext uri="{9D8B030D-6E8A-4147-A177-3AD203B41FA5}">
                      <a16:colId xmlns:a16="http://schemas.microsoft.com/office/drawing/2014/main" val="1876554032"/>
                    </a:ext>
                  </a:extLst>
                </a:gridCol>
                <a:gridCol w="5348326">
                  <a:extLst>
                    <a:ext uri="{9D8B030D-6E8A-4147-A177-3AD203B41FA5}">
                      <a16:colId xmlns:a16="http://schemas.microsoft.com/office/drawing/2014/main" val="991479820"/>
                    </a:ext>
                  </a:extLst>
                </a:gridCol>
              </a:tblGrid>
              <a:tr h="608262">
                <a:tc>
                  <a:txBody>
                    <a:bodyPr/>
                    <a:lstStyle/>
                    <a:p>
                      <a:pPr marL="0" marR="0">
                        <a:lnSpc>
                          <a:spcPct val="200000"/>
                        </a:lnSpc>
                        <a:spcBef>
                          <a:spcPts val="0"/>
                        </a:spcBef>
                        <a:spcAft>
                          <a:spcPts val="0"/>
                        </a:spcAft>
                      </a:pPr>
                      <a:r>
                        <a:rPr lang="en-US" sz="1300" b="1" cap="all" spc="150" dirty="0">
                          <a:solidFill>
                            <a:schemeClr val="lt1"/>
                          </a:solidFill>
                          <a:effectLst/>
                          <a:latin typeface="Baskerville Old Face" panose="02020602080505020303" pitchFamily="18" charset="77"/>
                        </a:rPr>
                        <a:t>Punitive Discipline Practices</a:t>
                      </a:r>
                      <a:endParaRPr lang="en-US" sz="1300" b="1" cap="all" spc="150" dirty="0">
                        <a:solidFill>
                          <a:schemeClr val="lt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lnT>
                    <a:lnB w="12700" cmpd="sng">
                      <a:noFill/>
                      <a:prstDash val="solid"/>
                    </a:lnB>
                    <a:solidFill>
                      <a:srgbClr val="505356"/>
                    </a:solidFill>
                  </a:tcPr>
                </a:tc>
                <a:tc>
                  <a:txBody>
                    <a:bodyPr/>
                    <a:lstStyle/>
                    <a:p>
                      <a:pPr marL="0" marR="0">
                        <a:lnSpc>
                          <a:spcPct val="200000"/>
                        </a:lnSpc>
                        <a:spcBef>
                          <a:spcPts val="0"/>
                        </a:spcBef>
                        <a:spcAft>
                          <a:spcPts val="0"/>
                        </a:spcAft>
                      </a:pPr>
                      <a:r>
                        <a:rPr lang="en-US" sz="1300" b="1" cap="all" spc="150" dirty="0">
                          <a:solidFill>
                            <a:schemeClr val="lt1"/>
                          </a:solidFill>
                          <a:effectLst/>
                          <a:latin typeface="Baskerville Old Face" panose="02020602080505020303" pitchFamily="18" charset="77"/>
                        </a:rPr>
                        <a:t>Restorative Discipline Practices</a:t>
                      </a:r>
                      <a:endParaRPr lang="en-US" sz="1300" b="1" cap="all" spc="150" dirty="0">
                        <a:solidFill>
                          <a:schemeClr val="lt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lnT>
                    <a:lnB w="12700" cmpd="sng">
                      <a:noFill/>
                      <a:prstDash val="solid"/>
                    </a:lnB>
                    <a:solidFill>
                      <a:srgbClr val="505356"/>
                    </a:solidFill>
                  </a:tcPr>
                </a:tc>
                <a:extLst>
                  <a:ext uri="{0D108BD9-81ED-4DB2-BD59-A6C34878D82A}">
                    <a16:rowId xmlns:a16="http://schemas.microsoft.com/office/drawing/2014/main" val="2972443541"/>
                  </a:ext>
                </a:extLst>
              </a:tr>
              <a:tr h="1259841">
                <a:tc>
                  <a:txBody>
                    <a:bodyPr/>
                    <a:lstStyle/>
                    <a:p>
                      <a:pPr marL="0" marR="0">
                        <a:spcBef>
                          <a:spcPts val="0"/>
                        </a:spcBef>
                        <a:spcAft>
                          <a:spcPts val="0"/>
                        </a:spcAft>
                      </a:pPr>
                      <a:r>
                        <a:rPr lang="en-US" sz="1400" b="1" cap="none" spc="0">
                          <a:solidFill>
                            <a:schemeClr val="tx1"/>
                          </a:solidFill>
                          <a:effectLst/>
                          <a:latin typeface="Baskerville Old Face" panose="02020602080505020303" pitchFamily="18" charset="77"/>
                        </a:rPr>
                        <a:t>Zero Tolerance </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Gun possession</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Bodily violence</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Drug and alcohol offences</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Dress code</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“Defiance”</a:t>
                      </a:r>
                      <a:endParaRPr lang="en-US" sz="1400" b="1" cap="none" spc="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1400" b="1" cap="none" spc="0">
                          <a:solidFill>
                            <a:schemeClr val="tx1"/>
                          </a:solidFill>
                          <a:effectLst/>
                          <a:latin typeface="Baskerville Old Face" panose="02020602080505020303" pitchFamily="18" charset="77"/>
                        </a:rPr>
                        <a:t>Restorative justice circles</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Formal, ongoing</a:t>
                      </a:r>
                    </a:p>
                    <a:p>
                      <a:pPr marL="742950" marR="0" lvl="1" indent="-285750">
                        <a:spcBef>
                          <a:spcPts val="0"/>
                        </a:spcBef>
                        <a:spcAft>
                          <a:spcPts val="0"/>
                        </a:spcAft>
                        <a:buFont typeface="Arial" panose="020B0604020202020204" pitchFamily="34" charset="0"/>
                        <a:buChar char="•"/>
                        <a:tabLst>
                          <a:tab pos="914400" algn="l"/>
                        </a:tabLst>
                      </a:pPr>
                      <a:r>
                        <a:rPr lang="en-US" sz="1400" b="1" cap="none" spc="0">
                          <a:solidFill>
                            <a:schemeClr val="tx1"/>
                          </a:solidFill>
                          <a:effectLst/>
                          <a:latin typeface="Baskerville Old Face" panose="02020602080505020303" pitchFamily="18" charset="77"/>
                        </a:rPr>
                        <a:t>As-needed</a:t>
                      </a:r>
                      <a:endParaRPr lang="en-US" sz="1400" b="1" cap="none" spc="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78968569"/>
                  </a:ext>
                </a:extLst>
              </a:tr>
              <a:tr h="1012313">
                <a:tc>
                  <a:txBody>
                    <a:bodyPr/>
                    <a:lstStyle/>
                    <a:p>
                      <a:pPr marL="0" marR="0">
                        <a:spcBef>
                          <a:spcPts val="0"/>
                        </a:spcBef>
                        <a:spcAft>
                          <a:spcPts val="0"/>
                        </a:spcAft>
                      </a:pPr>
                      <a:r>
                        <a:rPr lang="en-US" sz="1400" b="1" cap="none" spc="0" dirty="0">
                          <a:solidFill>
                            <a:schemeClr val="tx1"/>
                          </a:solidFill>
                          <a:effectLst/>
                          <a:latin typeface="Baskerville Old Face" panose="02020602080505020303" pitchFamily="18" charset="77"/>
                        </a:rPr>
                        <a:t>Exclusionary practices</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Suspension</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Expulsion</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Non-public/alternative settings</a:t>
                      </a:r>
                      <a:endParaRPr lang="en-US" sz="1400" b="1" cap="none" spc="0" dirty="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spcBef>
                          <a:spcPts val="0"/>
                        </a:spcBef>
                        <a:spcAft>
                          <a:spcPts val="800"/>
                        </a:spcAft>
                      </a:pPr>
                      <a:r>
                        <a:rPr lang="en-US" sz="1400" b="1" cap="none" spc="0" dirty="0">
                          <a:solidFill>
                            <a:schemeClr val="tx1"/>
                          </a:solidFill>
                          <a:effectLst/>
                          <a:latin typeface="Baskerville Old Face" panose="02020602080505020303" pitchFamily="18" charset="77"/>
                        </a:rPr>
                        <a:t>Positive Behavior Interventions and Supports (PBIS)</a:t>
                      </a:r>
                    </a:p>
                    <a:p>
                      <a:pPr marL="742950" marR="0" lvl="1" indent="-28575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Classroom-based positive behavior interventions and supports (PBIS)</a:t>
                      </a:r>
                    </a:p>
                    <a:p>
                      <a:pPr marL="742950" marR="0" lvl="1" indent="-28575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School-wide PBIS</a:t>
                      </a:r>
                      <a:endParaRPr lang="en-US" sz="1400" b="1" cap="none" spc="0" dirty="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532032736"/>
                  </a:ext>
                </a:extLst>
              </a:tr>
              <a:tr h="1178755">
                <a:tc>
                  <a:txBody>
                    <a:bodyPr/>
                    <a:lstStyle/>
                    <a:p>
                      <a:pPr marL="0" marR="0">
                        <a:spcBef>
                          <a:spcPts val="0"/>
                        </a:spcBef>
                        <a:spcAft>
                          <a:spcPts val="0"/>
                        </a:spcAft>
                      </a:pPr>
                      <a:r>
                        <a:rPr lang="en-US" sz="1400" b="1" cap="none" spc="0" dirty="0">
                          <a:solidFill>
                            <a:schemeClr val="tx1"/>
                          </a:solidFill>
                          <a:effectLst/>
                          <a:latin typeface="Baskerville Old Face" panose="02020602080505020303" pitchFamily="18" charset="77"/>
                        </a:rPr>
                        <a:t>Punishment</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Detention</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Repeated writings</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Corporal/physical (repeated exercises, hitting/spanking, etc.)</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rPr>
                        <a:t>Missed recess</a:t>
                      </a:r>
                    </a:p>
                  </a:txBody>
                  <a:tcPr marL="109985" marR="109985" marT="109985" marB="109985">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1400" b="1" cap="none" spc="0" dirty="0">
                          <a:solidFill>
                            <a:schemeClr val="tx1"/>
                          </a:solidFill>
                          <a:effectLst/>
                          <a:latin typeface="Baskerville Old Face" panose="02020602080505020303" pitchFamily="18" charset="77"/>
                        </a:rPr>
                        <a:t>Response to intervention (</a:t>
                      </a:r>
                      <a:r>
                        <a:rPr lang="en-US" sz="1400" b="1" cap="none" spc="0" dirty="0" err="1">
                          <a:solidFill>
                            <a:schemeClr val="tx1"/>
                          </a:solidFill>
                          <a:effectLst/>
                          <a:latin typeface="Baskerville Old Face" panose="02020602080505020303" pitchFamily="18" charset="77"/>
                        </a:rPr>
                        <a:t>RtI</a:t>
                      </a:r>
                      <a:r>
                        <a:rPr lang="en-US" sz="1400" b="1" cap="none" spc="0" dirty="0">
                          <a:solidFill>
                            <a:schemeClr val="tx1"/>
                          </a:solidFill>
                          <a:effectLst/>
                          <a:latin typeface="Baskerville Old Face" panose="02020602080505020303" pitchFamily="18" charset="77"/>
                        </a:rPr>
                        <a:t>)</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Academic</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Behavior-based</a:t>
                      </a:r>
                    </a:p>
                    <a:p>
                      <a:pPr marL="0" marR="0">
                        <a:spcBef>
                          <a:spcPts val="0"/>
                        </a:spcBef>
                        <a:spcAft>
                          <a:spcPts val="800"/>
                        </a:spcAft>
                      </a:pPr>
                      <a:r>
                        <a:rPr lang="en-US" sz="1400" b="1" cap="none" spc="0" dirty="0">
                          <a:solidFill>
                            <a:schemeClr val="tx1"/>
                          </a:solidFill>
                          <a:effectLst/>
                          <a:latin typeface="Baskerville Old Face" panose="02020602080505020303" pitchFamily="18" charset="77"/>
                        </a:rPr>
                        <a:t> </a:t>
                      </a:r>
                    </a:p>
                    <a:p>
                      <a:pPr marL="0" marR="0">
                        <a:spcBef>
                          <a:spcPts val="0"/>
                        </a:spcBef>
                        <a:spcAft>
                          <a:spcPts val="0"/>
                        </a:spcAft>
                      </a:pPr>
                      <a:r>
                        <a:rPr lang="en-US" sz="1400" b="1" cap="none" spc="0" dirty="0">
                          <a:solidFill>
                            <a:schemeClr val="tx1"/>
                          </a:solidFill>
                          <a:effectLst/>
                          <a:latin typeface="Baskerville Old Face" panose="02020602080505020303" pitchFamily="18" charset="77"/>
                        </a:rPr>
                        <a:t> </a:t>
                      </a:r>
                      <a:endParaRPr lang="en-US" sz="1400" b="1" cap="none" spc="0" dirty="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6159262"/>
                  </a:ext>
                </a:extLst>
              </a:tr>
              <a:tr h="1093400">
                <a:tc>
                  <a:txBody>
                    <a:bodyPr/>
                    <a:lstStyle/>
                    <a:p>
                      <a:pPr marL="0" marR="0">
                        <a:spcBef>
                          <a:spcPts val="0"/>
                        </a:spcBef>
                        <a:spcAft>
                          <a:spcPts val="0"/>
                        </a:spcAft>
                      </a:pPr>
                      <a:r>
                        <a:rPr lang="en-US" sz="1400" b="1" cap="none" spc="0" dirty="0">
                          <a:solidFill>
                            <a:schemeClr val="tx1"/>
                          </a:solidFill>
                          <a:effectLst/>
                          <a:latin typeface="Baskerville Old Face" panose="02020602080505020303" pitchFamily="18" charset="77"/>
                        </a:rPr>
                        <a:t>Others Not-otherwise specified</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Mandatory counseling</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Public shaming</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Tribal practices</a:t>
                      </a:r>
                    </a:p>
                  </a:txBody>
                  <a:tcPr marL="109985" marR="109985" marT="109985" marB="10998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spcBef>
                          <a:spcPts val="0"/>
                        </a:spcBef>
                        <a:spcAft>
                          <a:spcPts val="0"/>
                        </a:spcAft>
                      </a:pPr>
                      <a:r>
                        <a:rPr lang="en-US" sz="1400" b="1" cap="none" spc="0" dirty="0">
                          <a:solidFill>
                            <a:schemeClr val="tx1"/>
                          </a:solidFill>
                          <a:effectLst/>
                          <a:latin typeface="Baskerville Old Face" panose="02020602080505020303" pitchFamily="18" charset="77"/>
                        </a:rPr>
                        <a:t>Others Not-otherwise specified</a:t>
                      </a:r>
                    </a:p>
                    <a:p>
                      <a:pPr marL="342900" marR="0" lvl="0" indent="-342900">
                        <a:spcBef>
                          <a:spcPts val="0"/>
                        </a:spcBef>
                        <a:spcAft>
                          <a:spcPts val="0"/>
                        </a:spcAft>
                        <a:buFont typeface="Arial" panose="020B0604020202020204" pitchFamily="34" charset="0"/>
                        <a:buChar char="•"/>
                      </a:pPr>
                      <a:r>
                        <a:rPr lang="en-US" sz="1400" b="1" cap="none" spc="0" dirty="0">
                          <a:solidFill>
                            <a:schemeClr val="tx1"/>
                          </a:solidFill>
                          <a:effectLst/>
                          <a:latin typeface="Baskerville Old Face" panose="02020602080505020303" pitchFamily="18" charset="77"/>
                        </a:rPr>
                        <a:t>Tribal practices</a:t>
                      </a:r>
                    </a:p>
                    <a:p>
                      <a:pPr marL="457200" marR="0">
                        <a:spcBef>
                          <a:spcPts val="0"/>
                        </a:spcBef>
                        <a:spcAft>
                          <a:spcPts val="0"/>
                        </a:spcAft>
                      </a:pPr>
                      <a:r>
                        <a:rPr lang="en-US" sz="1400" b="1" cap="none" spc="0" dirty="0">
                          <a:solidFill>
                            <a:schemeClr val="tx1"/>
                          </a:solidFill>
                          <a:effectLst/>
                          <a:latin typeface="Baskerville Old Face" panose="02020602080505020303" pitchFamily="18" charset="77"/>
                        </a:rPr>
                        <a:t> </a:t>
                      </a:r>
                      <a:endParaRPr lang="en-US" sz="1400" b="1" cap="none" spc="0" dirty="0">
                        <a:solidFill>
                          <a:schemeClr val="tx1"/>
                        </a:solidFill>
                        <a:effectLst/>
                        <a:latin typeface="Baskerville Old Face" panose="02020602080505020303" pitchFamily="18" charset="77"/>
                        <a:ea typeface="Times New Roman" panose="02020603050405020304" pitchFamily="18" charset="0"/>
                        <a:cs typeface="Times New Roman" panose="02020603050405020304" pitchFamily="18" charset="0"/>
                      </a:endParaRPr>
                    </a:p>
                  </a:txBody>
                  <a:tcPr marL="109985" marR="109985" marT="109985" marB="10998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201487769"/>
                  </a:ext>
                </a:extLst>
              </a:tr>
            </a:tbl>
          </a:graphicData>
        </a:graphic>
      </p:graphicFrame>
    </p:spTree>
    <p:extLst>
      <p:ext uri="{BB962C8B-B14F-4D97-AF65-F5344CB8AC3E}">
        <p14:creationId xmlns:p14="http://schemas.microsoft.com/office/powerpoint/2010/main" val="271514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800" y="662399"/>
            <a:ext cx="10153650" cy="1494000"/>
          </a:xfrm>
        </p:spPr>
        <p:txBody>
          <a:bodyPr anchor="t">
            <a:normAutofit/>
          </a:bodyPr>
          <a:lstStyle/>
          <a:p>
            <a:r>
              <a:rPr lang="en-US" dirty="0"/>
              <a:t>Zero tolerance</a:t>
            </a:r>
          </a:p>
        </p:txBody>
      </p:sp>
      <p:pic>
        <p:nvPicPr>
          <p:cNvPr id="4" name="Picture 3" descr="A broken window on a brick building&#10;&#10;Description automatically generated with low confidence"/>
          <p:cNvPicPr>
            <a:picLocks noChangeAspect="1"/>
          </p:cNvPicPr>
          <p:nvPr/>
        </p:nvPicPr>
        <p:blipFill rotWithShape="1">
          <a:blip r:embed="rId2"/>
          <a:srcRect l="10520" r="10254" b="-3"/>
          <a:stretch/>
        </p:blipFill>
        <p:spPr>
          <a:xfrm>
            <a:off x="1271588" y="2736379"/>
            <a:ext cx="3723400" cy="3127543"/>
          </a:xfrm>
          <a:prstGeom prst="rect">
            <a:avLst/>
          </a:prstGeom>
          <a:scene3d>
            <a:camera prst="orthographicFront"/>
            <a:lightRig rig="threePt" dir="t">
              <a:rot lat="0" lon="0" rev="2700000"/>
            </a:lightRig>
          </a:scene3d>
          <a:sp3d contourW="6350">
            <a:bevelT h="38100"/>
            <a:contourClr>
              <a:srgbClr val="C0C0C0"/>
            </a:contourClr>
          </a:sp3d>
        </p:spPr>
      </p:pic>
      <p:sp>
        <p:nvSpPr>
          <p:cNvPr id="3" name="Content Placeholder 2"/>
          <p:cNvSpPr>
            <a:spLocks noGrp="1"/>
          </p:cNvSpPr>
          <p:nvPr>
            <p:ph sz="quarter" idx="13"/>
          </p:nvPr>
        </p:nvSpPr>
        <p:spPr>
          <a:xfrm>
            <a:off x="5487210" y="1124857"/>
            <a:ext cx="6034254" cy="5304972"/>
          </a:xfrm>
        </p:spPr>
        <p:txBody>
          <a:bodyPr>
            <a:normAutofit/>
          </a:bodyPr>
          <a:lstStyle/>
          <a:p>
            <a:r>
              <a:rPr lang="en-US" sz="2400" dirty="0">
                <a:solidFill>
                  <a:schemeClr val="tx1">
                    <a:alpha val="60000"/>
                  </a:schemeClr>
                </a:solidFill>
              </a:rPr>
              <a:t>Fear-based</a:t>
            </a:r>
          </a:p>
          <a:p>
            <a:pPr lvl="1"/>
            <a:r>
              <a:rPr lang="en-US" dirty="0">
                <a:solidFill>
                  <a:schemeClr val="tx1">
                    <a:alpha val="60000"/>
                  </a:schemeClr>
                </a:solidFill>
              </a:rPr>
              <a:t>Gun violence</a:t>
            </a:r>
          </a:p>
          <a:p>
            <a:pPr lvl="1"/>
            <a:r>
              <a:rPr lang="en-US" dirty="0">
                <a:solidFill>
                  <a:schemeClr val="tx1">
                    <a:alpha val="60000"/>
                  </a:schemeClr>
                </a:solidFill>
              </a:rPr>
              <a:t>“Super predators”</a:t>
            </a:r>
          </a:p>
          <a:p>
            <a:r>
              <a:rPr lang="en-US" sz="2400" dirty="0">
                <a:solidFill>
                  <a:schemeClr val="tx1">
                    <a:alpha val="60000"/>
                  </a:schemeClr>
                </a:solidFill>
              </a:rPr>
              <a:t>Broken windows theory</a:t>
            </a:r>
          </a:p>
          <a:p>
            <a:pPr lvl="1"/>
            <a:r>
              <a:rPr lang="en-US" dirty="0">
                <a:solidFill>
                  <a:schemeClr val="tx1">
                    <a:alpha val="60000"/>
                  </a:schemeClr>
                </a:solidFill>
              </a:rPr>
              <a:t>Criminology theory of policing</a:t>
            </a:r>
          </a:p>
          <a:p>
            <a:pPr lvl="2"/>
            <a:r>
              <a:rPr lang="en-US" sz="2400" dirty="0">
                <a:solidFill>
                  <a:schemeClr val="tx1">
                    <a:alpha val="60000"/>
                  </a:schemeClr>
                </a:solidFill>
              </a:rPr>
              <a:t>Also referred to quality-of-life or order-maintenance policing</a:t>
            </a:r>
          </a:p>
          <a:p>
            <a:pPr lvl="2"/>
            <a:r>
              <a:rPr lang="en-US" sz="2400" dirty="0">
                <a:solidFill>
                  <a:schemeClr val="tx1">
                    <a:alpha val="60000"/>
                  </a:schemeClr>
                </a:solidFill>
              </a:rPr>
              <a:t>asserts that in communities or schools contending with high levels of disruption, maintaining order not only improves the quality of life, it also reduces opportunities for more serious crimes</a:t>
            </a:r>
          </a:p>
          <a:p>
            <a:endParaRPr lang="en-US" sz="2000" dirty="0">
              <a:solidFill>
                <a:schemeClr val="tx1">
                  <a:alpha val="60000"/>
                </a:schemeClr>
              </a:solidFill>
            </a:endParaRPr>
          </a:p>
        </p:txBody>
      </p:sp>
    </p:spTree>
    <p:extLst>
      <p:ext uri="{BB962C8B-B14F-4D97-AF65-F5344CB8AC3E}">
        <p14:creationId xmlns:p14="http://schemas.microsoft.com/office/powerpoint/2010/main" val="75649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62721"/>
            <a:ext cx="10364451" cy="1596177"/>
          </a:xfrm>
        </p:spPr>
        <p:txBody>
          <a:bodyPr/>
          <a:lstStyle/>
          <a:p>
            <a:r>
              <a:rPr lang="en-US" dirty="0">
                <a:latin typeface="Times New Roman" panose="02020603050405020304" pitchFamily="18" charset="0"/>
                <a:cs typeface="Times New Roman" panose="02020603050405020304" pitchFamily="18" charset="0"/>
              </a:rPr>
              <a:t>Zero-tolerance policies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62202" y="1544598"/>
            <a:ext cx="7067591" cy="4980782"/>
          </a:xfrm>
        </p:spPr>
      </p:pic>
      <p:sp>
        <p:nvSpPr>
          <p:cNvPr id="5" name="TextBox 4">
            <a:extLst>
              <a:ext uri="{FF2B5EF4-FFF2-40B4-BE49-F238E27FC236}">
                <a16:creationId xmlns:a16="http://schemas.microsoft.com/office/drawing/2014/main" id="{9B971884-4EC8-CE33-2CB1-1063A76929E8}"/>
              </a:ext>
            </a:extLst>
          </p:cNvPr>
          <p:cNvSpPr txBox="1"/>
          <p:nvPr/>
        </p:nvSpPr>
        <p:spPr>
          <a:xfrm>
            <a:off x="5407058" y="6516132"/>
            <a:ext cx="1377878" cy="276999"/>
          </a:xfrm>
          <a:prstGeom prst="rect">
            <a:avLst/>
          </a:prstGeom>
          <a:noFill/>
        </p:spPr>
        <p:txBody>
          <a:bodyPr wrap="none" rtlCol="0">
            <a:spAutoFit/>
          </a:bodyPr>
          <a:lstStyle/>
          <a:p>
            <a:pPr algn="ctr"/>
            <a:r>
              <a:rPr lang="en-US" sz="1200" dirty="0"/>
              <a:t>Hirsman, K. (2020).</a:t>
            </a:r>
          </a:p>
        </p:txBody>
      </p:sp>
    </p:spTree>
    <p:extLst>
      <p:ext uri="{BB962C8B-B14F-4D97-AF65-F5344CB8AC3E}">
        <p14:creationId xmlns:p14="http://schemas.microsoft.com/office/powerpoint/2010/main" val="291347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a:t>Other problems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sz="quarter" idx="13"/>
          </p:nvPr>
        </p:nvSpPr>
        <p:spPr>
          <a:xfrm>
            <a:off x="1653363" y="2176272"/>
            <a:ext cx="9367204" cy="4041648"/>
          </a:xfrm>
        </p:spPr>
        <p:txBody>
          <a:bodyPr anchor="t">
            <a:normAutofit/>
          </a:bodyPr>
          <a:lstStyle/>
          <a:p>
            <a:r>
              <a:rPr lang="en-US" sz="1900"/>
              <a:t>Increased policing in schools</a:t>
            </a:r>
          </a:p>
          <a:p>
            <a:pPr lvl="1"/>
            <a:r>
              <a:rPr lang="en-US" sz="1900"/>
              <a:t>School-to-prison pipeline</a:t>
            </a:r>
          </a:p>
          <a:p>
            <a:endParaRPr lang="en-US" sz="1900"/>
          </a:p>
          <a:p>
            <a:r>
              <a:rPr lang="en-US" sz="1900"/>
              <a:t>Disproportionately bad for minority students and those with disabilities</a:t>
            </a:r>
          </a:p>
          <a:p>
            <a:pPr lvl="1"/>
            <a:r>
              <a:rPr lang="en-US" sz="1900"/>
              <a:t>Black students represent 31% of school-related arrests.</a:t>
            </a:r>
          </a:p>
          <a:p>
            <a:pPr lvl="1"/>
            <a:r>
              <a:rPr lang="en-US" sz="1900"/>
              <a:t>Black students are suspended and expelled 3 times more than white students.</a:t>
            </a:r>
          </a:p>
          <a:p>
            <a:endParaRPr lang="en-US" sz="1900"/>
          </a:p>
          <a:p>
            <a:r>
              <a:rPr lang="en-US" sz="1900"/>
              <a:t>Students suspended or expelled for a discretionary violation are nearly 3 times more likely to be in contact with the juvenile justice system the following year.</a:t>
            </a:r>
          </a:p>
          <a:p>
            <a:endParaRPr lang="en-US" sz="1900"/>
          </a:p>
          <a:p>
            <a:r>
              <a:rPr lang="en-US" sz="1900"/>
              <a:t>Lack of due process</a:t>
            </a:r>
          </a:p>
          <a:p>
            <a:pPr marL="457200" lvl="1" indent="0">
              <a:buNone/>
            </a:pPr>
            <a:endParaRPr lang="en-US" sz="1900"/>
          </a:p>
        </p:txBody>
      </p:sp>
    </p:spTree>
    <p:extLst>
      <p:ext uri="{BB962C8B-B14F-4D97-AF65-F5344CB8AC3E}">
        <p14:creationId xmlns:p14="http://schemas.microsoft.com/office/powerpoint/2010/main" val="428973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t>Impact of typical discipline policies</a:t>
            </a:r>
          </a:p>
        </p:txBody>
      </p:sp>
      <p:sp>
        <p:nvSpPr>
          <p:cNvPr id="6" name="Content Placeholder 5">
            <a:extLst>
              <a:ext uri="{FF2B5EF4-FFF2-40B4-BE49-F238E27FC236}">
                <a16:creationId xmlns:a16="http://schemas.microsoft.com/office/drawing/2014/main" id="{0C206500-E6DC-D045-AA26-544874F6B5A9}"/>
              </a:ext>
            </a:extLst>
          </p:cNvPr>
          <p:cNvSpPr>
            <a:spLocks noGrp="1"/>
          </p:cNvSpPr>
          <p:nvPr>
            <p:ph sz="quarter" idx="13"/>
          </p:nvPr>
        </p:nvSpPr>
        <p:spPr>
          <a:xfrm>
            <a:off x="838200" y="2057400"/>
            <a:ext cx="10515600" cy="3871762"/>
          </a:xfrm>
        </p:spPr>
        <p:txBody>
          <a:bodyPr>
            <a:normAutofit/>
          </a:bodyPr>
          <a:lstStyle/>
          <a:p>
            <a:r>
              <a:rPr lang="en-US" sz="2400" dirty="0">
                <a:latin typeface="Calibri" panose="020F0502020204030204" pitchFamily="34" charset="0"/>
              </a:rPr>
              <a:t>Long-term educational impacts.  </a:t>
            </a:r>
          </a:p>
          <a:p>
            <a:pPr lvl="1"/>
            <a:r>
              <a:rPr lang="en-US" dirty="0">
                <a:latin typeface="Calibri" panose="020F0502020204030204" pitchFamily="34" charset="0"/>
              </a:rPr>
              <a:t>Students who are suspended or expelled are: </a:t>
            </a:r>
          </a:p>
          <a:p>
            <a:pPr lvl="2"/>
            <a:r>
              <a:rPr lang="en-US" sz="2400" dirty="0">
                <a:latin typeface="Calibri" panose="020F0502020204030204" pitchFamily="34" charset="0"/>
              </a:rPr>
              <a:t>more likely to drop out of school</a:t>
            </a:r>
          </a:p>
          <a:p>
            <a:pPr lvl="2"/>
            <a:r>
              <a:rPr lang="en-US" sz="2400" dirty="0">
                <a:latin typeface="Calibri" panose="020F0502020204030204" pitchFamily="34" charset="0"/>
              </a:rPr>
              <a:t> less likely to enroll in higher education. </a:t>
            </a:r>
          </a:p>
          <a:p>
            <a:pPr lvl="2"/>
            <a:r>
              <a:rPr lang="en-US" sz="2400" dirty="0">
                <a:latin typeface="Calibri" panose="020F0502020204030204" pitchFamily="34" charset="0"/>
              </a:rPr>
              <a:t>more likely to have continuing contact with the justice system.  </a:t>
            </a:r>
          </a:p>
          <a:p>
            <a:r>
              <a:rPr lang="en-US" sz="2400" dirty="0">
                <a:latin typeface="Calibri" panose="020F0502020204030204" pitchFamily="34" charset="0"/>
              </a:rPr>
              <a:t>Increased reliance on School Resource Officers (SROs) and the juvenile justice system. </a:t>
            </a:r>
          </a:p>
          <a:p>
            <a:pPr lvl="1"/>
            <a:r>
              <a:rPr lang="en-US" dirty="0">
                <a:latin typeface="Calibri" panose="020F0502020204030204" pitchFamily="34" charset="0"/>
              </a:rPr>
              <a:t>many issues that were once handled at the school level are now handled by law enforcement.</a:t>
            </a:r>
            <a:endParaRPr lang="en-US" dirty="0">
              <a:latin typeface="Open Sans" panose="020B0606030504020204" pitchFamily="34" charset="0"/>
            </a:endParaRPr>
          </a:p>
          <a:p>
            <a:endParaRPr lang="en-US" sz="2400" dirty="0"/>
          </a:p>
        </p:txBody>
      </p:sp>
      <p:sp>
        <p:nvSpPr>
          <p:cNvPr id="3" name="TextBox 2">
            <a:extLst>
              <a:ext uri="{FF2B5EF4-FFF2-40B4-BE49-F238E27FC236}">
                <a16:creationId xmlns:a16="http://schemas.microsoft.com/office/drawing/2014/main" id="{FE497692-7E14-42ED-4A99-71970220CFAA}"/>
              </a:ext>
            </a:extLst>
          </p:cNvPr>
          <p:cNvSpPr txBox="1"/>
          <p:nvPr/>
        </p:nvSpPr>
        <p:spPr>
          <a:xfrm>
            <a:off x="4643141" y="6223385"/>
            <a:ext cx="2713692" cy="553998"/>
          </a:xfrm>
          <a:prstGeom prst="rect">
            <a:avLst/>
          </a:prstGeom>
          <a:noFill/>
        </p:spPr>
        <p:txBody>
          <a:bodyPr wrap="none" rtlCol="0">
            <a:spAutoFit/>
          </a:bodyPr>
          <a:lstStyle/>
          <a:p>
            <a:r>
              <a:rPr lang="en-US" sz="1200" dirty="0"/>
              <a:t>VanderPyl &amp; Yoho, 2019; Hirsman,2020).</a:t>
            </a:r>
          </a:p>
          <a:p>
            <a:endParaRPr lang="en-US" dirty="0"/>
          </a:p>
        </p:txBody>
      </p:sp>
    </p:spTree>
    <p:extLst>
      <p:ext uri="{BB962C8B-B14F-4D97-AF65-F5344CB8AC3E}">
        <p14:creationId xmlns:p14="http://schemas.microsoft.com/office/powerpoint/2010/main" val="100410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2B3A-423E-8E46-85B2-0B18288DE59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latin typeface="Times New Roman" panose="02020603050405020304" pitchFamily="18" charset="0"/>
                <a:cs typeface="Times New Roman" panose="02020603050405020304" pitchFamily="18" charset="0"/>
              </a:rPr>
              <a:t>Juvenile Justice Crisis</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3B34952-AA17-A6A5-C58D-FC07B6DF237B}"/>
              </a:ext>
            </a:extLst>
          </p:cNvPr>
          <p:cNvSpPr txBox="1"/>
          <p:nvPr/>
        </p:nvSpPr>
        <p:spPr>
          <a:xfrm>
            <a:off x="838201" y="2013625"/>
            <a:ext cx="4614759" cy="4163337"/>
          </a:xfrm>
          <a:prstGeom prst="rect">
            <a:avLst/>
          </a:prstGeom>
        </p:spPr>
        <p:txBody>
          <a:bodyPr vert="horz" lIns="91440" tIns="45720" rIns="91440" bIns="45720" rtlCol="0">
            <a:normAutofit/>
          </a:bodyPr>
          <a:lstStyle/>
          <a:p>
            <a:pPr marR="0">
              <a:spcBef>
                <a:spcPts val="0"/>
              </a:spcBef>
              <a:spcAft>
                <a:spcPts val="600"/>
              </a:spcAft>
            </a:pPr>
            <a:r>
              <a:rPr lang="en-US" sz="2800" dirty="0">
                <a:effectLst/>
                <a:latin typeface="Times New Roman" panose="02020603050405020304" pitchFamily="18" charset="0"/>
                <a:cs typeface="Times New Roman" panose="02020603050405020304" pitchFamily="18" charset="0"/>
              </a:rPr>
              <a:t>According to the National Council on Disability, as many as 85% of incarcerated youth have disabilities, making them arguably the most vulnerable population when it comes to school discipline and behavior policies.</a:t>
            </a:r>
          </a:p>
        </p:txBody>
      </p:sp>
      <p:pic>
        <p:nvPicPr>
          <p:cNvPr id="3074" name="Picture 2" descr="Utah joins state-led movement to reform juvenile justice | Urban Institute">
            <a:extLst>
              <a:ext uri="{FF2B5EF4-FFF2-40B4-BE49-F238E27FC236}">
                <a16:creationId xmlns:a16="http://schemas.microsoft.com/office/drawing/2014/main" id="{91CC1E6C-5056-4F4F-8FB6-26A8EA14A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3" r="42981"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1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b="1" kern="1200" dirty="0">
                <a:solidFill>
                  <a:schemeClr val="bg1"/>
                </a:solidFill>
                <a:latin typeface="+mj-lt"/>
                <a:ea typeface="+mj-ea"/>
                <a:cs typeface="+mj-cs"/>
              </a:rPr>
              <a:t>School Completion </a:t>
            </a:r>
          </a:p>
        </p:txBody>
      </p:sp>
      <p:pic>
        <p:nvPicPr>
          <p:cNvPr id="4" name="Content Placeholder 3"/>
          <p:cNvPicPr>
            <a:picLocks noGrp="1" noChangeAspect="1"/>
          </p:cNvPicPr>
          <p:nvPr>
            <p:ph idx="1"/>
          </p:nvPr>
        </p:nvPicPr>
        <p:blipFill>
          <a:blip r:embed="rId3"/>
          <a:stretch>
            <a:fillRect/>
          </a:stretch>
        </p:blipFill>
        <p:spPr>
          <a:xfrm>
            <a:off x="4290008" y="480906"/>
            <a:ext cx="7212462" cy="5896188"/>
          </a:xfrm>
          <a:prstGeom prst="rect">
            <a:avLst/>
          </a:prstGeom>
        </p:spPr>
      </p:pic>
      <p:sp>
        <p:nvSpPr>
          <p:cNvPr id="3" name="TextBox 2">
            <a:extLst>
              <a:ext uri="{FF2B5EF4-FFF2-40B4-BE49-F238E27FC236}">
                <a16:creationId xmlns:a16="http://schemas.microsoft.com/office/drawing/2014/main" id="{A3F6497D-D186-945B-8E9C-40B47730ECC8}"/>
              </a:ext>
            </a:extLst>
          </p:cNvPr>
          <p:cNvSpPr txBox="1"/>
          <p:nvPr/>
        </p:nvSpPr>
        <p:spPr>
          <a:xfrm>
            <a:off x="1231900" y="6235700"/>
            <a:ext cx="1561518" cy="307777"/>
          </a:xfrm>
          <a:prstGeom prst="rect">
            <a:avLst/>
          </a:prstGeom>
          <a:noFill/>
        </p:spPr>
        <p:txBody>
          <a:bodyPr wrap="none" rtlCol="0">
            <a:spAutoFit/>
          </a:bodyPr>
          <a:lstStyle/>
          <a:p>
            <a:r>
              <a:rPr lang="en-US" sz="1400" dirty="0"/>
              <a:t>State of LD report. </a:t>
            </a:r>
          </a:p>
        </p:txBody>
      </p:sp>
    </p:spTree>
    <p:extLst>
      <p:ext uri="{BB962C8B-B14F-4D97-AF65-F5344CB8AC3E}">
        <p14:creationId xmlns:p14="http://schemas.microsoft.com/office/powerpoint/2010/main" val="142359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98A8AD-8BA3-AF58-3AC4-C2D2EDDD2D6E}"/>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Welcome and Introductions </a:t>
            </a:r>
          </a:p>
        </p:txBody>
      </p:sp>
      <p:sp>
        <p:nvSpPr>
          <p:cNvPr id="1035" name="Rectangle: Rounded Corners 103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No photo description available.">
            <a:extLst>
              <a:ext uri="{FF2B5EF4-FFF2-40B4-BE49-F238E27FC236}">
                <a16:creationId xmlns:a16="http://schemas.microsoft.com/office/drawing/2014/main" id="{820219EC-1CE3-B1D5-48D9-A5E96E14B8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785" r="3993"/>
          <a:stretch/>
        </p:blipFill>
        <p:spPr bwMode="auto">
          <a:xfrm>
            <a:off x="2456392" y="299258"/>
            <a:ext cx="7279217" cy="409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6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ulti-coloured dialogue boxes">
            <a:extLst>
              <a:ext uri="{FF2B5EF4-FFF2-40B4-BE49-F238E27FC236}">
                <a16:creationId xmlns:a16="http://schemas.microsoft.com/office/drawing/2014/main" id="{7FED4BDA-2A81-DB68-3749-6A6B7C79BA0B}"/>
              </a:ext>
            </a:extLst>
          </p:cNvPr>
          <p:cNvPicPr>
            <a:picLocks noChangeAspect="1"/>
          </p:cNvPicPr>
          <p:nvPr/>
        </p:nvPicPr>
        <p:blipFill rotWithShape="1">
          <a:blip r:embed="rId2"/>
          <a:srcRect r="2042" b="2"/>
          <a:stretch/>
        </p:blipFill>
        <p:spPr>
          <a:xfrm>
            <a:off x="3523488" y="10"/>
            <a:ext cx="8668512" cy="6857990"/>
          </a:xfrm>
          <a:prstGeom prst="rect">
            <a:avLst/>
          </a:prstGeom>
        </p:spPr>
      </p:pic>
      <p:sp>
        <p:nvSpPr>
          <p:cNvPr id="5" name="Title 4">
            <a:extLst>
              <a:ext uri="{FF2B5EF4-FFF2-40B4-BE49-F238E27FC236}">
                <a16:creationId xmlns:a16="http://schemas.microsoft.com/office/drawing/2014/main" id="{0792D344-2F65-77C9-C086-DA905641FF87}"/>
              </a:ext>
            </a:extLst>
          </p:cNvPr>
          <p:cNvSpPr>
            <a:spLocks noGrp="1"/>
          </p:cNvSpPr>
          <p:nvPr>
            <p:ph type="title"/>
          </p:nvPr>
        </p:nvSpPr>
        <p:spPr>
          <a:xfrm>
            <a:off x="371094" y="1161288"/>
            <a:ext cx="3438144" cy="1124712"/>
          </a:xfrm>
        </p:spPr>
        <p:txBody>
          <a:bodyPr anchor="b">
            <a:normAutofit/>
          </a:bodyPr>
          <a:lstStyle/>
          <a:p>
            <a:r>
              <a:rPr lang="en-US" sz="2800" dirty="0"/>
              <a:t>Let’s continue the conversation </a:t>
            </a:r>
          </a:p>
        </p:txBody>
      </p:sp>
      <p:sp>
        <p:nvSpPr>
          <p:cNvPr id="6" name="Content Placeholder 5">
            <a:extLst>
              <a:ext uri="{FF2B5EF4-FFF2-40B4-BE49-F238E27FC236}">
                <a16:creationId xmlns:a16="http://schemas.microsoft.com/office/drawing/2014/main" id="{0A63F5C8-E028-DD69-08B2-203C1BB748FC}"/>
              </a:ext>
            </a:extLst>
          </p:cNvPr>
          <p:cNvSpPr>
            <a:spLocks noGrp="1"/>
          </p:cNvSpPr>
          <p:nvPr>
            <p:ph idx="1"/>
          </p:nvPr>
        </p:nvSpPr>
        <p:spPr>
          <a:xfrm>
            <a:off x="371094" y="2718054"/>
            <a:ext cx="3438906" cy="3207258"/>
          </a:xfrm>
        </p:spPr>
        <p:txBody>
          <a:bodyPr anchor="t">
            <a:normAutofit/>
          </a:bodyPr>
          <a:lstStyle/>
          <a:p>
            <a:pPr marL="0" indent="0" algn="ctr">
              <a:buNone/>
            </a:pPr>
            <a:r>
              <a:rPr lang="en-US" sz="1700" dirty="0"/>
              <a:t>Louise M. Yoho, PhD</a:t>
            </a:r>
          </a:p>
          <a:p>
            <a:pPr marL="0" indent="0" algn="ctr">
              <a:buNone/>
            </a:pPr>
            <a:r>
              <a:rPr lang="en-US" sz="1700" dirty="0"/>
              <a:t>School of Education</a:t>
            </a:r>
          </a:p>
          <a:p>
            <a:pPr marL="0" indent="0" algn="ctr">
              <a:buNone/>
            </a:pPr>
            <a:r>
              <a:rPr lang="en-US" sz="1700" dirty="0"/>
              <a:t>223H Wham Hall</a:t>
            </a:r>
          </a:p>
          <a:p>
            <a:pPr marL="0" indent="0" algn="ctr">
              <a:buNone/>
            </a:pPr>
            <a:r>
              <a:rPr lang="en-US" sz="1700" dirty="0"/>
              <a:t>Southern Illinois University</a:t>
            </a:r>
          </a:p>
          <a:p>
            <a:pPr marL="0" indent="0" algn="ctr">
              <a:buNone/>
            </a:pPr>
            <a:r>
              <a:rPr lang="en-US" sz="1700" dirty="0"/>
              <a:t>Carbondale, IL 62901</a:t>
            </a:r>
          </a:p>
          <a:p>
            <a:pPr marL="0" indent="0" algn="ctr">
              <a:buNone/>
            </a:pPr>
            <a:r>
              <a:rPr lang="en-US" sz="1700" dirty="0" err="1"/>
              <a:t>louise.yoho@siu.edu</a:t>
            </a:r>
            <a:endParaRPr lang="en-US" sz="1700" dirty="0"/>
          </a:p>
          <a:p>
            <a:pPr marL="0" indent="0">
              <a:buNone/>
            </a:pPr>
            <a:endParaRPr lang="en-US" sz="1700" dirty="0"/>
          </a:p>
        </p:txBody>
      </p:sp>
    </p:spTree>
    <p:extLst>
      <p:ext uri="{BB962C8B-B14F-4D97-AF65-F5344CB8AC3E}">
        <p14:creationId xmlns:p14="http://schemas.microsoft.com/office/powerpoint/2010/main" val="141879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C55B-A6FB-C474-2321-24BB5D05CDE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AAFD2AF-62B8-C882-AD36-4C0EF3CEDA1A}"/>
              </a:ext>
            </a:extLst>
          </p:cNvPr>
          <p:cNvSpPr>
            <a:spLocks noGrp="1"/>
          </p:cNvSpPr>
          <p:nvPr>
            <p:ph idx="1"/>
          </p:nvPr>
        </p:nvSpPr>
        <p:spPr/>
        <p:txBody>
          <a:bodyPr>
            <a:normAutofit/>
          </a:bodyPr>
          <a:lstStyle/>
          <a:p>
            <a:pPr marL="0" indent="0">
              <a:buNone/>
            </a:pPr>
            <a:r>
              <a:rPr lang="en-US" sz="1400" b="0" i="0" dirty="0" err="1">
                <a:effectLst/>
              </a:rPr>
              <a:t>Baladerian</a:t>
            </a:r>
            <a:r>
              <a:rPr lang="en-US" sz="1400" b="0" i="0" dirty="0">
                <a:effectLst/>
              </a:rPr>
              <a:t>, N. J.; Coleman, T. F.; Stream, J. (2013). Abuse of people with disabilities – victims and their families speak out – A Report on the 2012 National Survey on Abuse of People with Disabilities. Spectrum Institute Disability and Abuse Project. </a:t>
            </a:r>
          </a:p>
          <a:p>
            <a:pPr marL="0" indent="0">
              <a:buNone/>
            </a:pPr>
            <a:r>
              <a:rPr lang="en-US" sz="1400" dirty="0" err="1">
                <a:effectLst/>
                <a:ea typeface="Calibri" panose="020F0502020204030204" pitchFamily="34" charset="0"/>
                <a:cs typeface="Times New Roman" panose="02020603050405020304" pitchFamily="18" charset="0"/>
              </a:rPr>
              <a:t>Hirshman</a:t>
            </a:r>
            <a:r>
              <a:rPr lang="en-US" sz="1400" dirty="0">
                <a:effectLst/>
                <a:ea typeface="Calibri" panose="020F0502020204030204" pitchFamily="34" charset="0"/>
                <a:cs typeface="Times New Roman" panose="02020603050405020304" pitchFamily="18" charset="0"/>
              </a:rPr>
              <a:t>, K. (2020) Legal issues in </a:t>
            </a:r>
            <a:r>
              <a:rPr lang="en-US" sz="1400" dirty="0">
                <a:ea typeface="Calibri" panose="020F0502020204030204" pitchFamily="34" charset="0"/>
                <a:cs typeface="Times New Roman" panose="02020603050405020304" pitchFamily="18" charset="0"/>
              </a:rPr>
              <a:t>school discipline. Loyola University Chicago.</a:t>
            </a:r>
            <a:endParaRPr lang="en-US" sz="1400" dirty="0">
              <a:effectLst/>
              <a:ea typeface="Calibri" panose="020F0502020204030204" pitchFamily="34" charset="0"/>
              <a:cs typeface="Times New Roman" panose="02020603050405020304" pitchFamily="18" charset="0"/>
            </a:endParaRPr>
          </a:p>
          <a:p>
            <a:pPr marL="0" indent="0">
              <a:buNone/>
            </a:pPr>
            <a:r>
              <a:rPr lang="en-US" sz="1400" b="0" i="0" dirty="0">
                <a:solidFill>
                  <a:srgbClr val="242D3F"/>
                </a:solidFill>
                <a:effectLst/>
              </a:rPr>
              <a:t>Horowitz, S. H., </a:t>
            </a:r>
            <a:r>
              <a:rPr lang="en-US" sz="1400" b="0" i="0" dirty="0" err="1">
                <a:solidFill>
                  <a:srgbClr val="242D3F"/>
                </a:solidFill>
                <a:effectLst/>
              </a:rPr>
              <a:t>Rawe</a:t>
            </a:r>
            <a:r>
              <a:rPr lang="en-US" sz="1400" b="0" i="0" dirty="0">
                <a:solidFill>
                  <a:srgbClr val="242D3F"/>
                </a:solidFill>
                <a:effectLst/>
              </a:rPr>
              <a:t>, J., &amp; Whittaker, M. C. (2017). </a:t>
            </a:r>
            <a:r>
              <a:rPr lang="en-US" sz="1400" b="0" i="1" dirty="0">
                <a:solidFill>
                  <a:srgbClr val="242D3F"/>
                </a:solidFill>
                <a:effectLst/>
              </a:rPr>
              <a:t>The State of Learning Disabilities: Understanding the 1 in 5.</a:t>
            </a:r>
            <a:r>
              <a:rPr lang="en-US" sz="1400" b="0" i="0" dirty="0">
                <a:solidFill>
                  <a:srgbClr val="242D3F"/>
                </a:solidFill>
                <a:effectLst/>
              </a:rPr>
              <a:t> New York: National Center for Learning Disabilities. </a:t>
            </a:r>
          </a:p>
          <a:p>
            <a:pPr marL="0" indent="0">
              <a:buNone/>
            </a:pPr>
            <a:r>
              <a:rPr lang="en-US" sz="1400" dirty="0">
                <a:effectLst/>
                <a:ea typeface="Calibri" panose="020F0502020204030204" pitchFamily="34" charset="0"/>
                <a:cs typeface="Times New Roman" panose="02020603050405020304" pitchFamily="18" charset="0"/>
              </a:rPr>
              <a:t>McDonnell, C.G., </a:t>
            </a:r>
            <a:r>
              <a:rPr lang="en-US" sz="1400" dirty="0" err="1">
                <a:effectLst/>
                <a:ea typeface="Calibri" panose="020F0502020204030204" pitchFamily="34" charset="0"/>
                <a:cs typeface="Times New Roman" panose="02020603050405020304" pitchFamily="18" charset="0"/>
              </a:rPr>
              <a:t>Boan</a:t>
            </a:r>
            <a:r>
              <a:rPr lang="en-US" sz="1400" dirty="0">
                <a:effectLst/>
                <a:ea typeface="Calibri" panose="020F0502020204030204" pitchFamily="34" charset="0"/>
                <a:cs typeface="Times New Roman" panose="02020603050405020304" pitchFamily="18" charset="0"/>
              </a:rPr>
              <a:t>, A.D., Bradley, C.C., Seay, K.D., Charles, J.M., &amp; Carpenter, L.A. (2019). Child maltreatment in autism spectrum disorder and intellectual disability: results from a population-based sample. https://</a:t>
            </a:r>
            <a:r>
              <a:rPr lang="en-US" sz="1400" dirty="0" err="1">
                <a:effectLst/>
                <a:ea typeface="Calibri" panose="020F0502020204030204" pitchFamily="34" charset="0"/>
                <a:cs typeface="Times New Roman" panose="02020603050405020304" pitchFamily="18" charset="0"/>
              </a:rPr>
              <a:t>doi.org</a:t>
            </a:r>
            <a:r>
              <a:rPr lang="en-US" sz="1400" dirty="0">
                <a:effectLst/>
                <a:ea typeface="Calibri" panose="020F0502020204030204" pitchFamily="34" charset="0"/>
                <a:cs typeface="Times New Roman" panose="02020603050405020304" pitchFamily="18" charset="0"/>
              </a:rPr>
              <a:t>/10.1111/jcpp.12993</a:t>
            </a:r>
          </a:p>
          <a:p>
            <a:pPr marL="0" indent="0">
              <a:buNone/>
            </a:pPr>
            <a:r>
              <a:rPr lang="en-US" sz="1400" dirty="0">
                <a:effectLst/>
                <a:ea typeface="Calibri" panose="020F0502020204030204" pitchFamily="34" charset="0"/>
                <a:cs typeface="Times New Roman" panose="02020603050405020304" pitchFamily="18" charset="0"/>
              </a:rPr>
              <a:t>National Council on Disability. (2015). </a:t>
            </a:r>
            <a:r>
              <a:rPr lang="en-US" sz="1400" i="1" dirty="0">
                <a:effectLst/>
                <a:ea typeface="Calibri" panose="020F0502020204030204" pitchFamily="34" charset="0"/>
                <a:cs typeface="Times New Roman" panose="02020603050405020304" pitchFamily="18" charset="0"/>
              </a:rPr>
              <a:t>Breaking the School-to-Prison Pipeline for students with disabilities</a:t>
            </a:r>
            <a:r>
              <a:rPr lang="en-US" sz="1400" dirty="0">
                <a:effectLst/>
                <a:ea typeface="Calibri" panose="020F0502020204030204" pitchFamily="34" charset="0"/>
                <a:cs typeface="Times New Roman" panose="02020603050405020304" pitchFamily="18" charset="0"/>
              </a:rPr>
              <a:t>. Washington, D.C.: National Council on Disability</a:t>
            </a:r>
          </a:p>
          <a:p>
            <a:pPr marL="0" indent="0">
              <a:buNone/>
            </a:pPr>
            <a:r>
              <a:rPr lang="en-US" sz="1400" dirty="0">
                <a:effectLst/>
                <a:ea typeface="Times New Roman" panose="02020603050405020304" pitchFamily="18" charset="0"/>
              </a:rPr>
              <a:t>Substance Abuse and Mental Health Services Administration. (2012).</a:t>
            </a:r>
            <a:r>
              <a:rPr lang="en-US" sz="1400" dirty="0"/>
              <a:t> </a:t>
            </a:r>
            <a:r>
              <a:rPr lang="en-US" sz="1400" dirty="0">
                <a:effectLst/>
                <a:ea typeface="Times New Roman" panose="02020603050405020304" pitchFamily="18" charset="0"/>
                <a:hlinkClick r:id="rId2"/>
              </a:rPr>
              <a:t>https://www.samhsa.gov/trauma-violence</a:t>
            </a:r>
            <a:r>
              <a:rPr lang="en-US" sz="1400" dirty="0">
                <a:effectLst/>
                <a:ea typeface="Times New Roman" panose="02020603050405020304" pitchFamily="18" charset="0"/>
              </a:rPr>
              <a:t> </a:t>
            </a:r>
          </a:p>
          <a:p>
            <a:pPr marL="0" indent="0">
              <a:buNone/>
            </a:pPr>
            <a:r>
              <a:rPr lang="en-US" sz="1400" b="0" i="0" dirty="0">
                <a:effectLst/>
              </a:rPr>
              <a:t>Skelly, A. (2012).Trauma informed care and intellectual disability. Learning Disability Today. </a:t>
            </a:r>
            <a:r>
              <a:rPr lang="en-US" sz="1400" b="0" i="0" dirty="0">
                <a:effectLst/>
                <a:hlinkClick r:id="rId3"/>
              </a:rPr>
              <a:t>https://www.learningdisabilitytoday.co.uk/trauma-informed-care-and-intellectual-disability</a:t>
            </a:r>
            <a:r>
              <a:rPr lang="en-US" sz="1400" b="0" i="0" dirty="0">
                <a:effectLst/>
              </a:rPr>
              <a:t> </a:t>
            </a:r>
            <a:br>
              <a:rPr lang="en-US" sz="1400" dirty="0"/>
            </a:br>
            <a:endParaRPr lang="en-US" sz="14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2928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F084A-0EF2-900F-9C52-0202DF731F39}"/>
              </a:ext>
            </a:extLst>
          </p:cNvPr>
          <p:cNvSpPr>
            <a:spLocks noGrp="1"/>
          </p:cNvSpPr>
          <p:nvPr>
            <p:ph type="title"/>
          </p:nvPr>
        </p:nvSpPr>
        <p:spPr>
          <a:xfrm>
            <a:off x="635000" y="640823"/>
            <a:ext cx="3418659" cy="5583148"/>
          </a:xfrm>
        </p:spPr>
        <p:txBody>
          <a:bodyPr anchor="ctr">
            <a:normAutofit/>
          </a:bodyPr>
          <a:lstStyle/>
          <a:p>
            <a:r>
              <a:rPr lang="en-US" sz="5400" dirty="0"/>
              <a:t>Audience poll </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2D510731-1CA7-90DE-CA81-E8C0D2E2F79C}"/>
              </a:ext>
            </a:extLst>
          </p:cNvPr>
          <p:cNvGraphicFramePr>
            <a:graphicFrameLocks noGrp="1"/>
          </p:cNvGraphicFramePr>
          <p:nvPr>
            <p:ph idx="1"/>
            <p:extLst>
              <p:ext uri="{D42A27DB-BD31-4B8C-83A1-F6EECF244321}">
                <p14:modId xmlns:p14="http://schemas.microsoft.com/office/powerpoint/2010/main" val="3614215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8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833E-57A3-D720-8AF5-3A50A37CEE9F}"/>
              </a:ext>
            </a:extLst>
          </p:cNvPr>
          <p:cNvSpPr>
            <a:spLocks noGrp="1"/>
          </p:cNvSpPr>
          <p:nvPr>
            <p:ph type="title"/>
          </p:nvPr>
        </p:nvSpPr>
        <p:spPr>
          <a:xfrm>
            <a:off x="5297762" y="329184"/>
            <a:ext cx="6251110" cy="1783080"/>
          </a:xfrm>
        </p:spPr>
        <p:txBody>
          <a:bodyPr anchor="b">
            <a:normAutofit/>
          </a:bodyPr>
          <a:lstStyle/>
          <a:p>
            <a:r>
              <a:rPr lang="en-US" sz="5400"/>
              <a:t>Agenda</a:t>
            </a:r>
          </a:p>
        </p:txBody>
      </p:sp>
      <p:pic>
        <p:nvPicPr>
          <p:cNvPr id="14" name="Picture 4">
            <a:extLst>
              <a:ext uri="{FF2B5EF4-FFF2-40B4-BE49-F238E27FC236}">
                <a16:creationId xmlns:a16="http://schemas.microsoft.com/office/drawing/2014/main" id="{F58B4BD3-7384-1FFE-B62D-2F29B0DF7D46}"/>
              </a:ext>
            </a:extLst>
          </p:cNvPr>
          <p:cNvPicPr>
            <a:picLocks noChangeAspect="1"/>
          </p:cNvPicPr>
          <p:nvPr/>
        </p:nvPicPr>
        <p:blipFill rotWithShape="1">
          <a:blip r:embed="rId2"/>
          <a:srcRect l="16248" r="3842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F4D78A35-7763-2AFF-1A5B-C3AC59A113AD}"/>
              </a:ext>
            </a:extLst>
          </p:cNvPr>
          <p:cNvSpPr>
            <a:spLocks noGrp="1"/>
          </p:cNvSpPr>
          <p:nvPr>
            <p:ph idx="1"/>
          </p:nvPr>
        </p:nvSpPr>
        <p:spPr>
          <a:xfrm>
            <a:off x="4496696" y="2614108"/>
            <a:ext cx="7052176" cy="3576380"/>
          </a:xfrm>
        </p:spPr>
        <p:txBody>
          <a:bodyPr>
            <a:normAutofit/>
          </a:bodyPr>
          <a:lstStyle/>
          <a:p>
            <a:pPr marL="0" indent="0">
              <a:buNone/>
            </a:pPr>
            <a:r>
              <a:rPr lang="en-US" sz="2200" dirty="0"/>
              <a:t>About the BAT project</a:t>
            </a:r>
          </a:p>
          <a:p>
            <a:pPr marL="0" indent="0">
              <a:buNone/>
            </a:pPr>
            <a:r>
              <a:rPr lang="en-US" sz="2200" dirty="0"/>
              <a:t>BAT webinar schedule</a:t>
            </a:r>
          </a:p>
          <a:p>
            <a:pPr marL="0" indent="0">
              <a:buNone/>
            </a:pPr>
            <a:r>
              <a:rPr lang="en-US" sz="2200" dirty="0"/>
              <a:t>Preview of Subjects in Topic 4 </a:t>
            </a:r>
          </a:p>
          <a:p>
            <a:r>
              <a:rPr lang="en-US" sz="2200" dirty="0"/>
              <a:t>Significant Behavior Needs </a:t>
            </a:r>
          </a:p>
          <a:p>
            <a:r>
              <a:rPr lang="en-US" sz="2200" dirty="0"/>
              <a:t>Impact of Trauma and Other Adverse Circumstances</a:t>
            </a:r>
          </a:p>
          <a:p>
            <a:r>
              <a:rPr lang="en-US" sz="2200" dirty="0"/>
              <a:t>Court involved youth </a:t>
            </a:r>
          </a:p>
          <a:p>
            <a:r>
              <a:rPr lang="en-US" sz="2200" dirty="0"/>
              <a:t>Early childhood </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425352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3047-89B9-62BD-DD64-3BE8D0F3A306}"/>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2100" b="1"/>
              <a:t>About the BAT project</a:t>
            </a:r>
            <a:br>
              <a:rPr lang="en-US" sz="2100"/>
            </a:br>
            <a:br>
              <a:rPr lang="en-US" sz="2100"/>
            </a:br>
            <a:r>
              <a:rPr lang="en-US" sz="2100" b="0" i="0">
                <a:effectLst/>
              </a:rPr>
              <a:t>The Behavior Assessment Training (BAT) project provides professional webinars by content experts on implicit bias, culturally responsive functional behavior assessment (FBA) practices, behavior intervention plans (BIPs), the impact of trauma and other adverse circumstances, family collaboration and early childhood. This project is funded by the Illinois State Board of Education through an IDEA Part B Federal Grant.</a:t>
            </a:r>
            <a:endParaRPr lang="en-US" sz="2100"/>
          </a:p>
        </p:txBody>
      </p:sp>
      <p:pic>
        <p:nvPicPr>
          <p:cNvPr id="5" name="Picture 4" descr="Bat flying at day">
            <a:extLst>
              <a:ext uri="{FF2B5EF4-FFF2-40B4-BE49-F238E27FC236}">
                <a16:creationId xmlns:a16="http://schemas.microsoft.com/office/drawing/2014/main" id="{DC4B3647-CA58-B200-9226-7E2EE377EDFA}"/>
              </a:ext>
            </a:extLst>
          </p:cNvPr>
          <p:cNvPicPr>
            <a:picLocks noChangeAspect="1"/>
          </p:cNvPicPr>
          <p:nvPr/>
        </p:nvPicPr>
        <p:blipFill rotWithShape="1">
          <a:blip r:embed="rId2"/>
          <a:srcRect l="16857" r="244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370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0826-D934-B0C4-BBAB-4C3895E6362D}"/>
              </a:ext>
            </a:extLst>
          </p:cNvPr>
          <p:cNvSpPr>
            <a:spLocks noGrp="1"/>
          </p:cNvSpPr>
          <p:nvPr>
            <p:ph type="title"/>
          </p:nvPr>
        </p:nvSpPr>
        <p:spPr>
          <a:xfrm>
            <a:off x="572493" y="238539"/>
            <a:ext cx="11018520" cy="1434415"/>
          </a:xfrm>
        </p:spPr>
        <p:txBody>
          <a:bodyPr anchor="b">
            <a:normAutofit/>
          </a:bodyPr>
          <a:lstStyle/>
          <a:p>
            <a:r>
              <a:rPr lang="en-US" sz="5400" dirty="0"/>
              <a:t>BAT webinar schedule</a:t>
            </a:r>
          </a:p>
        </p:txBody>
      </p:sp>
      <p:sp>
        <p:nvSpPr>
          <p:cNvPr id="3" name="Content Placeholder 2">
            <a:extLst>
              <a:ext uri="{FF2B5EF4-FFF2-40B4-BE49-F238E27FC236}">
                <a16:creationId xmlns:a16="http://schemas.microsoft.com/office/drawing/2014/main" id="{C3F0BFF4-E3B8-D3AB-75F1-BCFC305AA57C}"/>
              </a:ext>
            </a:extLst>
          </p:cNvPr>
          <p:cNvSpPr>
            <a:spLocks noGrp="1"/>
          </p:cNvSpPr>
          <p:nvPr>
            <p:ph idx="1"/>
          </p:nvPr>
        </p:nvSpPr>
        <p:spPr>
          <a:xfrm>
            <a:off x="962106" y="1907811"/>
            <a:ext cx="6713552" cy="4856173"/>
          </a:xfrm>
        </p:spPr>
        <p:txBody>
          <a:bodyPr anchor="t">
            <a:normAutofit fontScale="62500" lnSpcReduction="20000"/>
          </a:bodyPr>
          <a:lstStyle/>
          <a:p>
            <a:pPr marL="0" marR="0" indent="0">
              <a:spcBef>
                <a:spcPts val="0"/>
              </a:spcBef>
              <a:spcAft>
                <a:spcPts val="6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Topic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Teacher Bias &amp; Stereotype Awareness</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Evaluation &amp; Bias</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Legal/Ethical Requirements of FBAs and BIPs</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Viewing student behavior through an action plan </a:t>
            </a:r>
          </a:p>
          <a:p>
            <a:pPr marL="0" marR="0" indent="0">
              <a:spcBef>
                <a:spcPts val="0"/>
              </a:spcBef>
              <a:spcAft>
                <a:spcPts val="6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Topic 2</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 Evidence-Based Behavior Interventions  </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 Evidence-Based FBAs  </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 Evidence-Based BIPs</a:t>
            </a:r>
          </a:p>
          <a:p>
            <a:pPr marL="0" marR="0">
              <a:spcBef>
                <a:spcPts val="0"/>
              </a:spcBef>
              <a:spcAft>
                <a:spcPts val="600"/>
              </a:spcAft>
            </a:pPr>
            <a:r>
              <a:rPr lang="en-US" sz="1800" dirty="0">
                <a:latin typeface="Times New Roman" panose="02020603050405020304" pitchFamily="18" charset="0"/>
                <a:cs typeface="Times New Roman" panose="02020603050405020304" pitchFamily="18" charset="0"/>
              </a:rPr>
              <a:t>Expanding on major themes</a:t>
            </a:r>
          </a:p>
          <a:p>
            <a:pPr marL="0" marR="0" indent="0">
              <a:spcBef>
                <a:spcPts val="0"/>
              </a:spcBef>
              <a:spcAft>
                <a:spcPts val="6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Topic 3</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Staff, Community &amp; Family Collaboration</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Implementation Fidelity  </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CR data collection</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Summary and general follow up</a:t>
            </a:r>
          </a:p>
          <a:p>
            <a:pPr marL="0" marR="0" indent="0">
              <a:spcBef>
                <a:spcPts val="0"/>
              </a:spcBef>
              <a:spcAft>
                <a:spcPts val="6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Topic 4</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Significant Behavior Needs </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Impact of Trauma and Other Adverse Circumstances</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Court involved youth </a:t>
            </a:r>
          </a:p>
          <a:p>
            <a:pPr marL="0" marR="0">
              <a:spcBef>
                <a:spcPts val="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Early childhood </a:t>
            </a:r>
          </a:p>
          <a:p>
            <a:pPr marL="0" marR="0" indent="0">
              <a:spcBef>
                <a:spcPts val="0"/>
              </a:spcBef>
              <a:spcAft>
                <a:spcPts val="600"/>
              </a:spcAft>
              <a:buNone/>
            </a:pPr>
            <a:endParaRPr lang="en-US" sz="700" dirty="0">
              <a:effectLst/>
              <a:latin typeface="Times New Roman" panose="02020603050405020304" pitchFamily="18" charset="0"/>
              <a:ea typeface="Times New Roman" panose="02020603050405020304" pitchFamily="18" charset="0"/>
            </a:endParaRPr>
          </a:p>
        </p:txBody>
      </p:sp>
      <p:pic>
        <p:nvPicPr>
          <p:cNvPr id="4" name="Picture 3" descr="Shape&#10;&#10;Description automatically generated">
            <a:extLst>
              <a:ext uri="{FF2B5EF4-FFF2-40B4-BE49-F238E27FC236}">
                <a16:creationId xmlns:a16="http://schemas.microsoft.com/office/drawing/2014/main" id="{DCA1E9F6-5ACC-0DC4-F3BB-1303B5C29BF4}"/>
              </a:ext>
            </a:extLst>
          </p:cNvPr>
          <p:cNvPicPr>
            <a:picLocks noChangeAspect="1"/>
          </p:cNvPicPr>
          <p:nvPr/>
        </p:nvPicPr>
        <p:blipFill rotWithShape="1">
          <a:blip r:embed="rId2"/>
          <a:srcRect l="2358" r="4561" b="-3"/>
          <a:stretch/>
        </p:blipFill>
        <p:spPr>
          <a:xfrm>
            <a:off x="7675658" y="2093976"/>
            <a:ext cx="3941064" cy="4096512"/>
          </a:xfrm>
          <a:prstGeom prst="rect">
            <a:avLst/>
          </a:prstGeom>
        </p:spPr>
      </p:pic>
    </p:spTree>
    <p:extLst>
      <p:ext uri="{BB962C8B-B14F-4D97-AF65-F5344CB8AC3E}">
        <p14:creationId xmlns:p14="http://schemas.microsoft.com/office/powerpoint/2010/main" val="90251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5E05C-E6B5-7B5C-DFFD-1B029603865D}"/>
              </a:ext>
            </a:extLst>
          </p:cNvPr>
          <p:cNvSpPr>
            <a:spLocks noGrp="1"/>
          </p:cNvSpPr>
          <p:nvPr>
            <p:ph type="title"/>
          </p:nvPr>
        </p:nvSpPr>
        <p:spPr>
          <a:xfrm>
            <a:off x="838200" y="631825"/>
            <a:ext cx="10515600" cy="1325563"/>
          </a:xfrm>
        </p:spPr>
        <p:txBody>
          <a:bodyPr>
            <a:normAutofit/>
          </a:bodyPr>
          <a:lstStyle/>
          <a:p>
            <a:r>
              <a:rPr lang="en-US" dirty="0">
                <a:latin typeface="Times New Roman" panose="02020603050405020304" pitchFamily="18" charset="0"/>
                <a:cs typeface="Times New Roman" panose="02020603050405020304" pitchFamily="18" charset="0"/>
              </a:rPr>
              <a:t>Trauma Defined</a:t>
            </a:r>
          </a:p>
        </p:txBody>
      </p:sp>
      <p:sp>
        <p:nvSpPr>
          <p:cNvPr id="3" name="Content Placeholder 2">
            <a:extLst>
              <a:ext uri="{FF2B5EF4-FFF2-40B4-BE49-F238E27FC236}">
                <a16:creationId xmlns:a16="http://schemas.microsoft.com/office/drawing/2014/main" id="{09D8AD45-852A-E6FE-DBE1-A9AF76CB7DDC}"/>
              </a:ext>
            </a:extLst>
          </p:cNvPr>
          <p:cNvSpPr>
            <a:spLocks noGrp="1"/>
          </p:cNvSpPr>
          <p:nvPr>
            <p:ph idx="1"/>
          </p:nvPr>
        </p:nvSpPr>
        <p:spPr>
          <a:xfrm>
            <a:off x="838200" y="2057400"/>
            <a:ext cx="10515600" cy="3871762"/>
          </a:xfrm>
        </p:spPr>
        <p:txBody>
          <a:bodyPr>
            <a:normAutofit lnSpcReduction="10000"/>
          </a:bodyPr>
          <a:lstStyle/>
          <a:p>
            <a:r>
              <a:rPr lang="en-US" sz="2400" dirty="0">
                <a:effectLst/>
                <a:latin typeface="Times New Roman" panose="02020603050405020304" pitchFamily="18" charset="0"/>
                <a:ea typeface="Times New Roman" panose="02020603050405020304" pitchFamily="18" charset="0"/>
              </a:rPr>
              <a:t>Substance Abuse and Mental Health Services Administration (SAMHSA) </a:t>
            </a:r>
            <a:r>
              <a:rPr lang="en-US" sz="2400" dirty="0">
                <a:latin typeface="Times New Roman" panose="02020603050405020304" pitchFamily="18" charset="0"/>
                <a:ea typeface="Times New Roman" panose="02020603050405020304" pitchFamily="18" charset="0"/>
              </a:rPr>
              <a:t>defines trauma </a:t>
            </a:r>
            <a:r>
              <a:rPr lang="en-US" sz="2400" dirty="0">
                <a:effectLst/>
                <a:latin typeface="Times New Roman" panose="02020603050405020304" pitchFamily="18" charset="0"/>
                <a:ea typeface="Times New Roman" panose="02020603050405020304" pitchFamily="18" charset="0"/>
              </a:rPr>
              <a:t>as “an event, series of events, or set of circumstances that is experienced by an individual as physically and emotionally harmful or threatening and that has lasting adverse effects on the individual’s physical, social, emotional, or spiritual well-being" (SAMHSA, 2012).</a:t>
            </a:r>
          </a:p>
          <a:p>
            <a:pPr marL="0" indent="0">
              <a:buNone/>
            </a:pPr>
            <a:endParaRPr lang="en-US" sz="2400" dirty="0">
              <a:effectLst/>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ote that it’s not the objective facts that determine whether an event is traumatic, but the person’s subjective emotional experience of the event. </a:t>
            </a:r>
          </a:p>
          <a:p>
            <a:pPr marL="0" indent="0">
              <a:buNone/>
            </a:pPr>
            <a:endParaRPr lang="en-US" sz="2400" dirty="0">
              <a:latin typeface="Times New Roman" panose="02020603050405020304" pitchFamily="18" charset="0"/>
              <a:ea typeface="Times New Roman" panose="02020603050405020304" pitchFamily="18" charset="0"/>
            </a:endParaRPr>
          </a:p>
          <a:p>
            <a:pPr marL="0" indent="0">
              <a:buNone/>
            </a:pPr>
            <a:endParaRPr lang="en-US" sz="2400" dirty="0">
              <a:effectLst/>
              <a:latin typeface="Times New Roman" panose="02020603050405020304" pitchFamily="18" charset="0"/>
              <a:ea typeface="Times New Roman" panose="02020603050405020304" pitchFamily="18" charset="0"/>
            </a:endParaRPr>
          </a:p>
          <a:p>
            <a:pPr marL="0" indent="0" algn="ctr">
              <a:buNone/>
            </a:pPr>
            <a:r>
              <a:rPr lang="en-US" sz="1300" dirty="0">
                <a:effectLst/>
                <a:latin typeface="Times New Roman" panose="02020603050405020304" pitchFamily="18" charset="0"/>
                <a:ea typeface="Times New Roman" panose="02020603050405020304" pitchFamily="18" charset="0"/>
                <a:hlinkClick r:id="rId3"/>
              </a:rPr>
              <a:t>https://www.samhsa.gov/trauma-violence</a:t>
            </a:r>
            <a:r>
              <a:rPr lang="en-US" sz="13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7891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C4A10-1BDD-6CBB-D307-C05012ADB44A}"/>
              </a:ext>
            </a:extLst>
          </p:cNvPr>
          <p:cNvSpPr>
            <a:spLocks noGrp="1"/>
          </p:cNvSpPr>
          <p:nvPr>
            <p:ph type="title"/>
          </p:nvPr>
        </p:nvSpPr>
        <p:spPr>
          <a:xfrm>
            <a:off x="838200" y="631825"/>
            <a:ext cx="10515600" cy="1325563"/>
          </a:xfrm>
        </p:spPr>
        <p:txBody>
          <a:bodyPr>
            <a:normAutofit/>
          </a:bodyPr>
          <a:lstStyle/>
          <a:p>
            <a:pPr algn="ctr"/>
            <a:r>
              <a:rPr lang="en-US" dirty="0">
                <a:latin typeface="Times New Roman" panose="02020603050405020304" pitchFamily="18" charset="0"/>
                <a:cs typeface="Times New Roman" panose="02020603050405020304" pitchFamily="18" charset="0"/>
              </a:rPr>
              <a:t>Impacts of Trauma </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824859-AE73-5A3F-0955-DCD93651D590}"/>
              </a:ext>
            </a:extLst>
          </p:cNvPr>
          <p:cNvSpPr>
            <a:spLocks noGrp="1"/>
          </p:cNvSpPr>
          <p:nvPr>
            <p:ph idx="1"/>
          </p:nvPr>
        </p:nvSpPr>
        <p:spPr>
          <a:xfrm>
            <a:off x="838200" y="2269173"/>
            <a:ext cx="10515600" cy="3659988"/>
          </a:xfrm>
        </p:spPr>
        <p:txBody>
          <a:bodyPr>
            <a:normAutofit/>
          </a:bodyPr>
          <a:lstStyle/>
          <a:p>
            <a:pPr marL="0" marR="0" indent="0">
              <a:spcBef>
                <a:spcPts val="0"/>
              </a:spcBef>
              <a:spcAft>
                <a:spcPts val="600"/>
              </a:spcAft>
              <a:buNone/>
            </a:pPr>
            <a:r>
              <a:rPr lang="en-US" sz="2000" dirty="0">
                <a:effectLst/>
                <a:latin typeface="Times New Roman" panose="02020603050405020304" pitchFamily="18" charset="0"/>
                <a:ea typeface="Times New Roman" panose="02020603050405020304" pitchFamily="18" charset="0"/>
              </a:rPr>
              <a:t>Youth with disabilities experience higher rates of traumatic events than their non-disabled peers. </a:t>
            </a:r>
          </a:p>
          <a:p>
            <a:pPr marL="0" marR="0" indent="0">
              <a:spcBef>
                <a:spcPts val="0"/>
              </a:spcBef>
              <a:spcAft>
                <a:spcPts val="600"/>
              </a:spcAft>
              <a:buNone/>
            </a:pPr>
            <a:endParaRPr lang="en-US" sz="2000" dirty="0">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000" dirty="0">
                <a:effectLst/>
                <a:latin typeface="Times New Roman" panose="02020603050405020304" pitchFamily="18" charset="0"/>
                <a:ea typeface="Times New Roman" panose="02020603050405020304" pitchFamily="18" charset="0"/>
              </a:rPr>
              <a:t>McDonnell et al (2019) found that children with autism spectrum disorder and learning disabilities have higher risks for maltreatment.</a:t>
            </a:r>
            <a:endParaRPr lang="en-US" sz="2000" dirty="0">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he Spectrum Institute (2013) found that 70% of respondents with disabilities reported being victim of abuse, and of those, 90% had experienced abuse multiple times. </a:t>
            </a:r>
          </a:p>
          <a:p>
            <a:pPr marL="0" marR="0" indent="0">
              <a:spcBef>
                <a:spcPts val="0"/>
              </a:spcBef>
              <a:spcAft>
                <a:spcPts val="600"/>
              </a:spcAft>
              <a:buNone/>
            </a:pPr>
            <a:endParaRPr lang="en-US" sz="2000" dirty="0">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000" dirty="0">
                <a:latin typeface="Times New Roman" panose="02020603050405020304" pitchFamily="18" charset="0"/>
                <a:ea typeface="Times New Roman" panose="02020603050405020304" pitchFamily="18" charset="0"/>
              </a:rPr>
              <a:t>W</a:t>
            </a:r>
            <a:r>
              <a:rPr lang="en-US" sz="2000" dirty="0">
                <a:effectLst/>
                <a:latin typeface="Times New Roman" panose="02020603050405020304" pitchFamily="18" charset="0"/>
                <a:ea typeface="Times New Roman" panose="02020603050405020304" pitchFamily="18" charset="0"/>
              </a:rPr>
              <a:t>omen with intellectual disabilities who are in relationships “are much more likely to have been sexually assaulted and/or forced into unwanted sexual activity” (Skelly, 2021, p. 2).</a:t>
            </a:r>
          </a:p>
          <a:p>
            <a:pPr marL="0" marR="0" indent="0">
              <a:spcBef>
                <a:spcPts val="0"/>
              </a:spcBef>
              <a:spcAft>
                <a:spcPts val="600"/>
              </a:spcAft>
              <a:buNone/>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88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E7DB-3AA2-2C50-6992-79A68A01BF8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Trauma and Behavior</a:t>
            </a:r>
          </a:p>
        </p:txBody>
      </p:sp>
      <p:sp>
        <p:nvSpPr>
          <p:cNvPr id="3" name="Content Placeholder 2">
            <a:extLst>
              <a:ext uri="{FF2B5EF4-FFF2-40B4-BE49-F238E27FC236}">
                <a16:creationId xmlns:a16="http://schemas.microsoft.com/office/drawing/2014/main" id="{7130D9A2-5295-00C5-1DB1-FD2F712DD922}"/>
              </a:ext>
            </a:extLst>
          </p:cNvPr>
          <p:cNvSpPr>
            <a:spLocks noGrp="1"/>
          </p:cNvSpPr>
          <p:nvPr>
            <p:ph idx="1"/>
          </p:nvPr>
        </p:nvSpPr>
        <p:spPr/>
        <p:txBody>
          <a:bodyPr>
            <a:norm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Individuals who have experienced trauma can exhibit behaviors that can be disrupting in school settings, property destruction, noncompliance, aggression, or escape behaviors. </a:t>
            </a:r>
          </a:p>
          <a:p>
            <a:pPr marL="0" marR="0">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These behaviors can even look like mental health disorders, like obsessive behavior, paranoia, or schizophrenia. </a:t>
            </a:r>
          </a:p>
          <a:p>
            <a:pPr marL="0" marR="0">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In reality, students are dealing with a form of Post-traumatic Stress Disorder, and should be treated by educators as such.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920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1357</Words>
  <Application>Microsoft Office PowerPoint</Application>
  <PresentationFormat>Widescreen</PresentationFormat>
  <Paragraphs>169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Welcome and Introductions </vt:lpstr>
      <vt:lpstr>Audience poll </vt:lpstr>
      <vt:lpstr>Agenda</vt:lpstr>
      <vt:lpstr>About the BAT project  The Behavior Assessment Training (BAT) project provides professional webinars by content experts on implicit bias, culturally responsive functional behavior assessment (FBA) practices, behavior intervention plans (BIPs), the impact of trauma and other adverse circumstances, family collaboration and early childhood. This project is funded by the Illinois State Board of Education through an IDEA Part B Federal Grant.</vt:lpstr>
      <vt:lpstr>BAT webinar schedule</vt:lpstr>
      <vt:lpstr>Trauma Defined</vt:lpstr>
      <vt:lpstr>Impacts of Trauma </vt:lpstr>
      <vt:lpstr>Trauma and Behavior</vt:lpstr>
      <vt:lpstr>Being Trauma-informed</vt:lpstr>
      <vt:lpstr>Discipline</vt:lpstr>
      <vt:lpstr>Typical disciplinary responses</vt:lpstr>
      <vt:lpstr>PowerPoint Presentation</vt:lpstr>
      <vt:lpstr>Zero tolerance</vt:lpstr>
      <vt:lpstr>Zero-tolerance policies</vt:lpstr>
      <vt:lpstr>Other problems</vt:lpstr>
      <vt:lpstr>Impact of typical discipline policies</vt:lpstr>
      <vt:lpstr>Juvenile Justice Crisis</vt:lpstr>
      <vt:lpstr>School Completion </vt:lpstr>
      <vt:lpstr>Let’s continue the conversation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 Topic #4 Overview</dc:title>
  <dc:creator>Yoho, LouiseM</dc:creator>
  <cp:lastModifiedBy>Yoho, Louise M</cp:lastModifiedBy>
  <cp:revision>8</cp:revision>
  <dcterms:created xsi:type="dcterms:W3CDTF">2022-11-27T16:11:09Z</dcterms:created>
  <dcterms:modified xsi:type="dcterms:W3CDTF">2024-07-18T20:06:45Z</dcterms:modified>
</cp:coreProperties>
</file>